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0" r:id="rId1"/>
  </p:sldMasterIdLst>
  <p:sldIdLst>
    <p:sldId id="273" r:id="rId2"/>
    <p:sldId id="274" r:id="rId3"/>
    <p:sldId id="299" r:id="rId4"/>
    <p:sldId id="294" r:id="rId5"/>
    <p:sldId id="295" r:id="rId6"/>
    <p:sldId id="296" r:id="rId7"/>
    <p:sldId id="275" r:id="rId8"/>
    <p:sldId id="276" r:id="rId9"/>
    <p:sldId id="278" r:id="rId10"/>
    <p:sldId id="279" r:id="rId11"/>
    <p:sldId id="300" r:id="rId12"/>
    <p:sldId id="281" r:id="rId13"/>
    <p:sldId id="298" r:id="rId14"/>
    <p:sldId id="282" r:id="rId15"/>
    <p:sldId id="301" r:id="rId16"/>
    <p:sldId id="286" r:id="rId17"/>
    <p:sldId id="288" r:id="rId18"/>
    <p:sldId id="287" r:id="rId19"/>
    <p:sldId id="297" r:id="rId20"/>
    <p:sldId id="302" r:id="rId21"/>
    <p:sldId id="293" r:id="rId22"/>
    <p:sldId id="303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45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image" Target="../media/image6.svg"/><Relationship Id="rId1" Type="http://schemas.openxmlformats.org/officeDocument/2006/relationships/image" Target="../media/image5.png"/><Relationship Id="rId6" Type="http://schemas.openxmlformats.org/officeDocument/2006/relationships/image" Target="../media/image10.svg"/><Relationship Id="rId5" Type="http://schemas.openxmlformats.org/officeDocument/2006/relationships/image" Target="../media/image7.png"/><Relationship Id="rId4" Type="http://schemas.openxmlformats.org/officeDocument/2006/relationships/image" Target="../media/image8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AE2D4B-3923-44B0-98F1-CC0335422B4E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EA13BB38-EF8A-408C-900C-A8983732A68D}">
      <dgm:prSet custT="1"/>
      <dgm:spPr/>
      <dgm:t>
        <a:bodyPr/>
        <a:lstStyle/>
        <a:p>
          <a:r>
            <a:rPr lang="tr-TR" sz="1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Enerji Laboratuvarı Dersi; Akışkanlar </a:t>
          </a:r>
          <a:r>
            <a:rPr lang="tr-TR" sz="1500" dirty="0" err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Lab</a:t>
          </a:r>
          <a:r>
            <a:rPr lang="tr-TR" sz="1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., Termodinamik-Enerji Verimliliği </a:t>
          </a:r>
          <a:r>
            <a:rPr lang="tr-TR" sz="1500" dirty="0" err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Lab</a:t>
          </a:r>
          <a:r>
            <a:rPr lang="tr-TR" sz="1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. ve Isı </a:t>
          </a:r>
          <a:r>
            <a:rPr lang="tr-TR" sz="1500" dirty="0" err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Lab</a:t>
          </a:r>
          <a:r>
            <a:rPr lang="tr-TR" sz="1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. olmak üzere 3 bölüm şeklinde yapılacak olup, öğrenciler bahsi geçen 3 laboratuvara katılacaklardır. </a:t>
          </a:r>
          <a:endParaRPr lang="en-US" sz="15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5F20ED1E-E5B3-425D-90B7-17FBECBB85E8}" type="parTrans" cxnId="{F57A24E0-74D5-4144-A341-21E8AABF02F4}">
      <dgm:prSet/>
      <dgm:spPr/>
      <dgm:t>
        <a:bodyPr/>
        <a:lstStyle/>
        <a:p>
          <a:endParaRPr lang="en-US" sz="15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1E2F2EBE-2974-41C0-9C41-6BAF218892F6}" type="sibTrans" cxnId="{F57A24E0-74D5-4144-A341-21E8AABF02F4}">
      <dgm:prSet custT="1"/>
      <dgm:spPr/>
      <dgm:t>
        <a:bodyPr/>
        <a:lstStyle/>
        <a:p>
          <a:endParaRPr lang="en-US" sz="15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2528F7A1-7D05-4D4F-BEFC-18178D013607}">
      <dgm:prSet custT="1"/>
      <dgm:spPr/>
      <dgm:t>
        <a:bodyPr/>
        <a:lstStyle/>
        <a:p>
          <a:r>
            <a:rPr lang="tr-TR" sz="15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Dersi alan öğrenciler dersi seçtiği şubesine göre gruplandırılmıştır. Öğrenci Bilgi Sisteminde görünen şubeler geçerli olacaktır. Her şube belirtilen takvime göre ilgili laboratuvarda deneylerini yapacaktır. </a:t>
          </a:r>
          <a:endParaRPr lang="en-US" sz="15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EB379FC0-A408-44CD-8065-277D5FE551AA}" type="parTrans" cxnId="{5666F735-BB83-42A5-BD8F-B013A5AE513A}">
      <dgm:prSet/>
      <dgm:spPr/>
      <dgm:t>
        <a:bodyPr/>
        <a:lstStyle/>
        <a:p>
          <a:endParaRPr lang="en-US" sz="15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AA2E92D9-372F-4AA5-AC8D-AF914EAEA35F}" type="sibTrans" cxnId="{5666F735-BB83-42A5-BD8F-B013A5AE513A}">
      <dgm:prSet custT="1"/>
      <dgm:spPr/>
      <dgm:t>
        <a:bodyPr/>
        <a:lstStyle/>
        <a:p>
          <a:endParaRPr lang="en-US" sz="15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63F9C3FB-A1D7-4DE9-AE25-40E0F2EC3BD0}">
      <dgm:prSet custT="1"/>
      <dgm:spPr/>
      <dgm:t>
        <a:bodyPr/>
        <a:lstStyle/>
        <a:p>
          <a:r>
            <a:rPr lang="tr-TR" sz="15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Her öğrencinin kendi şubesinde deneylere katılması </a:t>
          </a:r>
          <a:r>
            <a:rPr lang="tr-TR" sz="1500" b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zorunludur.</a:t>
          </a:r>
          <a:endParaRPr lang="en-US" sz="15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ABF63901-C582-446E-8E3C-192FD9356823}" type="parTrans" cxnId="{C8AA3A87-E424-47D1-A9A9-827218AC0355}">
      <dgm:prSet/>
      <dgm:spPr/>
      <dgm:t>
        <a:bodyPr/>
        <a:lstStyle/>
        <a:p>
          <a:endParaRPr lang="en-US" sz="15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CDB79B0E-6253-4BF0-8E17-E549B872FC5F}" type="sibTrans" cxnId="{C8AA3A87-E424-47D1-A9A9-827218AC0355}">
      <dgm:prSet custT="1"/>
      <dgm:spPr/>
      <dgm:t>
        <a:bodyPr/>
        <a:lstStyle/>
        <a:p>
          <a:endParaRPr lang="en-US" sz="15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7A9228E5-B7D8-4B86-8D48-947E70F9B9A0}">
      <dgm:prSet custT="1"/>
      <dgm:spPr/>
      <dgm:t>
        <a:bodyPr/>
        <a:lstStyle/>
        <a:p>
          <a:r>
            <a:rPr lang="tr-TR" sz="15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Deney föyleri Enerji Sistemleri Mühendisliği Bölümü web sayfasından temin edilecektir.</a:t>
          </a:r>
          <a:endParaRPr lang="en-US" sz="15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356C14C0-7A4B-4194-AE6B-378509C977FF}" type="parTrans" cxnId="{0055DEF1-2241-4707-91C9-2AFFC7B46C71}">
      <dgm:prSet/>
      <dgm:spPr/>
      <dgm:t>
        <a:bodyPr/>
        <a:lstStyle/>
        <a:p>
          <a:endParaRPr lang="en-US" sz="15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9E8DFB39-6723-4539-AA7D-84A5BB8A1BCE}" type="sibTrans" cxnId="{0055DEF1-2241-4707-91C9-2AFFC7B46C71}">
      <dgm:prSet custT="1"/>
      <dgm:spPr/>
      <dgm:t>
        <a:bodyPr/>
        <a:lstStyle/>
        <a:p>
          <a:endParaRPr lang="en-US" sz="15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6CA1A907-6964-4CD5-B00E-FAC474319FD7}">
      <dgm:prSet custT="1"/>
      <dgm:spPr/>
      <dgm:t>
        <a:bodyPr/>
        <a:lstStyle/>
        <a:p>
          <a:r>
            <a:rPr lang="tr-TR" sz="15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Öğrencilerin deney saatinde ilgili laboratuvarda hazır bulunmaları gerekmektedir. Her ne sebeple olursa olsun deney başladığı andan itibaren </a:t>
          </a:r>
          <a:r>
            <a:rPr lang="tr-TR" sz="1500" b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geç gelen öğrenci deneye alınmayacaktır. </a:t>
          </a:r>
          <a:endParaRPr lang="en-US" sz="15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8128F9C5-5B77-4159-BA11-84CBA487EF1D}" type="parTrans" cxnId="{C1DE4516-2FDC-4291-BAFA-689CBA9B408F}">
      <dgm:prSet/>
      <dgm:spPr/>
      <dgm:t>
        <a:bodyPr/>
        <a:lstStyle/>
        <a:p>
          <a:endParaRPr lang="en-US" sz="15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1C9A76D8-DB9D-41D4-BFF8-F7F74A030013}" type="sibTrans" cxnId="{C1DE4516-2FDC-4291-BAFA-689CBA9B408F}">
      <dgm:prSet/>
      <dgm:spPr/>
      <dgm:t>
        <a:bodyPr/>
        <a:lstStyle/>
        <a:p>
          <a:endParaRPr lang="en-US" sz="15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6D48B4A9-E2F8-4481-BB54-6DA9E155C132}" type="pres">
      <dgm:prSet presAssocID="{53AE2D4B-3923-44B0-98F1-CC0335422B4E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C0414F5A-C630-470E-BB8C-5BF3CCE1919E}" type="pres">
      <dgm:prSet presAssocID="{53AE2D4B-3923-44B0-98F1-CC0335422B4E}" presName="dummyMaxCanvas" presStyleCnt="0">
        <dgm:presLayoutVars/>
      </dgm:prSet>
      <dgm:spPr/>
    </dgm:pt>
    <dgm:pt modelId="{75928F32-0223-404E-92D5-670B54A4E4CE}" type="pres">
      <dgm:prSet presAssocID="{53AE2D4B-3923-44B0-98F1-CC0335422B4E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3AED936-851E-45F5-9760-EC7CEE218DDA}" type="pres">
      <dgm:prSet presAssocID="{53AE2D4B-3923-44B0-98F1-CC0335422B4E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9C6C744-13B1-418B-AD72-54562A13EE21}" type="pres">
      <dgm:prSet presAssocID="{53AE2D4B-3923-44B0-98F1-CC0335422B4E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5C6E7D4-54AD-4799-A2B5-F45171033647}" type="pres">
      <dgm:prSet presAssocID="{53AE2D4B-3923-44B0-98F1-CC0335422B4E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F028FF2-A7FF-47AD-8D51-FE040BBB1CAD}" type="pres">
      <dgm:prSet presAssocID="{53AE2D4B-3923-44B0-98F1-CC0335422B4E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C337A01-1636-41D6-A57A-3933FDE84AEF}" type="pres">
      <dgm:prSet presAssocID="{53AE2D4B-3923-44B0-98F1-CC0335422B4E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A65E6FA-8CA8-4C65-A8D5-66E645594E97}" type="pres">
      <dgm:prSet presAssocID="{53AE2D4B-3923-44B0-98F1-CC0335422B4E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251A98F-C822-4B4B-9AF9-297A3284CEA3}" type="pres">
      <dgm:prSet presAssocID="{53AE2D4B-3923-44B0-98F1-CC0335422B4E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109BCB8-A96B-4AE8-B0BC-0DA199C2A92F}" type="pres">
      <dgm:prSet presAssocID="{53AE2D4B-3923-44B0-98F1-CC0335422B4E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A5C1074-DF2F-42C1-B03A-56169FEF6A3F}" type="pres">
      <dgm:prSet presAssocID="{53AE2D4B-3923-44B0-98F1-CC0335422B4E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CE388E3-1355-41C6-94B0-89E5B29BF560}" type="pres">
      <dgm:prSet presAssocID="{53AE2D4B-3923-44B0-98F1-CC0335422B4E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064AF4D-CDB4-4B07-B9CC-4C73478220A9}" type="pres">
      <dgm:prSet presAssocID="{53AE2D4B-3923-44B0-98F1-CC0335422B4E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8CD44BB-E220-4FBC-994F-7B20D11CCA24}" type="pres">
      <dgm:prSet presAssocID="{53AE2D4B-3923-44B0-98F1-CC0335422B4E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087B914-18BB-4783-B6AC-FB19CB28AB3E}" type="pres">
      <dgm:prSet presAssocID="{53AE2D4B-3923-44B0-98F1-CC0335422B4E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C8AA3A87-E424-47D1-A9A9-827218AC0355}" srcId="{53AE2D4B-3923-44B0-98F1-CC0335422B4E}" destId="{63F9C3FB-A1D7-4DE9-AE25-40E0F2EC3BD0}" srcOrd="2" destOrd="0" parTransId="{ABF63901-C582-446E-8E3C-192FD9356823}" sibTransId="{CDB79B0E-6253-4BF0-8E17-E549B872FC5F}"/>
    <dgm:cxn modelId="{C1DE4516-2FDC-4291-BAFA-689CBA9B408F}" srcId="{53AE2D4B-3923-44B0-98F1-CC0335422B4E}" destId="{6CA1A907-6964-4CD5-B00E-FAC474319FD7}" srcOrd="4" destOrd="0" parTransId="{8128F9C5-5B77-4159-BA11-84CBA487EF1D}" sibTransId="{1C9A76D8-DB9D-41D4-BFF8-F7F74A030013}"/>
    <dgm:cxn modelId="{4354322F-5C6B-4EC4-9CB6-1C4F84B62575}" type="presOf" srcId="{7A9228E5-B7D8-4B86-8D48-947E70F9B9A0}" destId="{15C6E7D4-54AD-4799-A2B5-F45171033647}" srcOrd="0" destOrd="0" presId="urn:microsoft.com/office/officeart/2005/8/layout/vProcess5"/>
    <dgm:cxn modelId="{76708C09-FA3F-46C8-83F0-13A5896705A1}" type="presOf" srcId="{1E2F2EBE-2974-41C0-9C41-6BAF218892F6}" destId="{3C337A01-1636-41D6-A57A-3933FDE84AEF}" srcOrd="0" destOrd="0" presId="urn:microsoft.com/office/officeart/2005/8/layout/vProcess5"/>
    <dgm:cxn modelId="{0055DEF1-2241-4707-91C9-2AFFC7B46C71}" srcId="{53AE2D4B-3923-44B0-98F1-CC0335422B4E}" destId="{7A9228E5-B7D8-4B86-8D48-947E70F9B9A0}" srcOrd="3" destOrd="0" parTransId="{356C14C0-7A4B-4194-AE6B-378509C977FF}" sibTransId="{9E8DFB39-6723-4539-AA7D-84A5BB8A1BCE}"/>
    <dgm:cxn modelId="{F28718F9-3FCB-4A04-9291-F2AC43746782}" type="presOf" srcId="{CDB79B0E-6253-4BF0-8E17-E549B872FC5F}" destId="{F251A98F-C822-4B4B-9AF9-297A3284CEA3}" srcOrd="0" destOrd="0" presId="urn:microsoft.com/office/officeart/2005/8/layout/vProcess5"/>
    <dgm:cxn modelId="{2850AF3B-2EAD-4CE0-8A99-B6A99E7D94C4}" type="presOf" srcId="{53AE2D4B-3923-44B0-98F1-CC0335422B4E}" destId="{6D48B4A9-E2F8-4481-BB54-6DA9E155C132}" srcOrd="0" destOrd="0" presId="urn:microsoft.com/office/officeart/2005/8/layout/vProcess5"/>
    <dgm:cxn modelId="{5666F735-BB83-42A5-BD8F-B013A5AE513A}" srcId="{53AE2D4B-3923-44B0-98F1-CC0335422B4E}" destId="{2528F7A1-7D05-4D4F-BEFC-18178D013607}" srcOrd="1" destOrd="0" parTransId="{EB379FC0-A408-44CD-8065-277D5FE551AA}" sibTransId="{AA2E92D9-372F-4AA5-AC8D-AF914EAEA35F}"/>
    <dgm:cxn modelId="{5BCA7B30-8E48-4A67-A3FA-21BFB22FF343}" type="presOf" srcId="{EA13BB38-EF8A-408C-900C-A8983732A68D}" destId="{EA5C1074-DF2F-42C1-B03A-56169FEF6A3F}" srcOrd="1" destOrd="0" presId="urn:microsoft.com/office/officeart/2005/8/layout/vProcess5"/>
    <dgm:cxn modelId="{F57A24E0-74D5-4144-A341-21E8AABF02F4}" srcId="{53AE2D4B-3923-44B0-98F1-CC0335422B4E}" destId="{EA13BB38-EF8A-408C-900C-A8983732A68D}" srcOrd="0" destOrd="0" parTransId="{5F20ED1E-E5B3-425D-90B7-17FBECBB85E8}" sibTransId="{1E2F2EBE-2974-41C0-9C41-6BAF218892F6}"/>
    <dgm:cxn modelId="{2049BEBA-9889-4375-979D-650D6C05CD6A}" type="presOf" srcId="{2528F7A1-7D05-4D4F-BEFC-18178D013607}" destId="{23AED936-851E-45F5-9760-EC7CEE218DDA}" srcOrd="0" destOrd="0" presId="urn:microsoft.com/office/officeart/2005/8/layout/vProcess5"/>
    <dgm:cxn modelId="{F380D84B-DC07-447B-B55E-D28004114556}" type="presOf" srcId="{6CA1A907-6964-4CD5-B00E-FAC474319FD7}" destId="{2F028FF2-A7FF-47AD-8D51-FE040BBB1CAD}" srcOrd="0" destOrd="0" presId="urn:microsoft.com/office/officeart/2005/8/layout/vProcess5"/>
    <dgm:cxn modelId="{74F4066F-7039-428F-9121-E82F07FB87E7}" type="presOf" srcId="{63F9C3FB-A1D7-4DE9-AE25-40E0F2EC3BD0}" destId="{19C6C744-13B1-418B-AD72-54562A13EE21}" srcOrd="0" destOrd="0" presId="urn:microsoft.com/office/officeart/2005/8/layout/vProcess5"/>
    <dgm:cxn modelId="{EB9D658D-2F18-4736-A164-F405BD481CC4}" type="presOf" srcId="{9E8DFB39-6723-4539-AA7D-84A5BB8A1BCE}" destId="{7109BCB8-A96B-4AE8-B0BC-0DA199C2A92F}" srcOrd="0" destOrd="0" presId="urn:microsoft.com/office/officeart/2005/8/layout/vProcess5"/>
    <dgm:cxn modelId="{C6E3CB49-B348-4CFC-82F4-699F748B839E}" type="presOf" srcId="{6CA1A907-6964-4CD5-B00E-FAC474319FD7}" destId="{E087B914-18BB-4783-B6AC-FB19CB28AB3E}" srcOrd="1" destOrd="0" presId="urn:microsoft.com/office/officeart/2005/8/layout/vProcess5"/>
    <dgm:cxn modelId="{91484FC7-88BC-47C2-8BCF-1E57156B3C6B}" type="presOf" srcId="{63F9C3FB-A1D7-4DE9-AE25-40E0F2EC3BD0}" destId="{8064AF4D-CDB4-4B07-B9CC-4C73478220A9}" srcOrd="1" destOrd="0" presId="urn:microsoft.com/office/officeart/2005/8/layout/vProcess5"/>
    <dgm:cxn modelId="{48567873-5485-443A-B560-C59A4EF055FB}" type="presOf" srcId="{2528F7A1-7D05-4D4F-BEFC-18178D013607}" destId="{5CE388E3-1355-41C6-94B0-89E5B29BF560}" srcOrd="1" destOrd="0" presId="urn:microsoft.com/office/officeart/2005/8/layout/vProcess5"/>
    <dgm:cxn modelId="{0873DBA1-3A02-4AB9-805A-5B58AFD6D1EC}" type="presOf" srcId="{AA2E92D9-372F-4AA5-AC8D-AF914EAEA35F}" destId="{CA65E6FA-8CA8-4C65-A8D5-66E645594E97}" srcOrd="0" destOrd="0" presId="urn:microsoft.com/office/officeart/2005/8/layout/vProcess5"/>
    <dgm:cxn modelId="{746A85F4-D52F-44C2-8737-25551F64118F}" type="presOf" srcId="{7A9228E5-B7D8-4B86-8D48-947E70F9B9A0}" destId="{28CD44BB-E220-4FBC-994F-7B20D11CCA24}" srcOrd="1" destOrd="0" presId="urn:microsoft.com/office/officeart/2005/8/layout/vProcess5"/>
    <dgm:cxn modelId="{6B37B1A7-AAA0-4906-9A5C-8C69E2EB29F8}" type="presOf" srcId="{EA13BB38-EF8A-408C-900C-A8983732A68D}" destId="{75928F32-0223-404E-92D5-670B54A4E4CE}" srcOrd="0" destOrd="0" presId="urn:microsoft.com/office/officeart/2005/8/layout/vProcess5"/>
    <dgm:cxn modelId="{48881731-2D23-4323-B4D4-25FE60FB2863}" type="presParOf" srcId="{6D48B4A9-E2F8-4481-BB54-6DA9E155C132}" destId="{C0414F5A-C630-470E-BB8C-5BF3CCE1919E}" srcOrd="0" destOrd="0" presId="urn:microsoft.com/office/officeart/2005/8/layout/vProcess5"/>
    <dgm:cxn modelId="{E14B2191-DCAF-4289-BDC2-9D05398553C4}" type="presParOf" srcId="{6D48B4A9-E2F8-4481-BB54-6DA9E155C132}" destId="{75928F32-0223-404E-92D5-670B54A4E4CE}" srcOrd="1" destOrd="0" presId="urn:microsoft.com/office/officeart/2005/8/layout/vProcess5"/>
    <dgm:cxn modelId="{76EAAA8A-803F-4A4D-A890-B9A64994D9F5}" type="presParOf" srcId="{6D48B4A9-E2F8-4481-BB54-6DA9E155C132}" destId="{23AED936-851E-45F5-9760-EC7CEE218DDA}" srcOrd="2" destOrd="0" presId="urn:microsoft.com/office/officeart/2005/8/layout/vProcess5"/>
    <dgm:cxn modelId="{2FCE510F-FFC2-4B2B-B949-56A1DD1FEEA5}" type="presParOf" srcId="{6D48B4A9-E2F8-4481-BB54-6DA9E155C132}" destId="{19C6C744-13B1-418B-AD72-54562A13EE21}" srcOrd="3" destOrd="0" presId="urn:microsoft.com/office/officeart/2005/8/layout/vProcess5"/>
    <dgm:cxn modelId="{C26C0DD9-82A1-458A-B58D-0CFB1C63144C}" type="presParOf" srcId="{6D48B4A9-E2F8-4481-BB54-6DA9E155C132}" destId="{15C6E7D4-54AD-4799-A2B5-F45171033647}" srcOrd="4" destOrd="0" presId="urn:microsoft.com/office/officeart/2005/8/layout/vProcess5"/>
    <dgm:cxn modelId="{D5729383-B1D8-48A1-B32D-D6916E2B8E90}" type="presParOf" srcId="{6D48B4A9-E2F8-4481-BB54-6DA9E155C132}" destId="{2F028FF2-A7FF-47AD-8D51-FE040BBB1CAD}" srcOrd="5" destOrd="0" presId="urn:microsoft.com/office/officeart/2005/8/layout/vProcess5"/>
    <dgm:cxn modelId="{E5F13920-D13D-4828-9486-C4521B476411}" type="presParOf" srcId="{6D48B4A9-E2F8-4481-BB54-6DA9E155C132}" destId="{3C337A01-1636-41D6-A57A-3933FDE84AEF}" srcOrd="6" destOrd="0" presId="urn:microsoft.com/office/officeart/2005/8/layout/vProcess5"/>
    <dgm:cxn modelId="{692E168F-7FD9-4BAF-95E4-35121D4C5EF4}" type="presParOf" srcId="{6D48B4A9-E2F8-4481-BB54-6DA9E155C132}" destId="{CA65E6FA-8CA8-4C65-A8D5-66E645594E97}" srcOrd="7" destOrd="0" presId="urn:microsoft.com/office/officeart/2005/8/layout/vProcess5"/>
    <dgm:cxn modelId="{D30A0180-53E8-43A7-9CB7-D86832FE07DD}" type="presParOf" srcId="{6D48B4A9-E2F8-4481-BB54-6DA9E155C132}" destId="{F251A98F-C822-4B4B-9AF9-297A3284CEA3}" srcOrd="8" destOrd="0" presId="urn:microsoft.com/office/officeart/2005/8/layout/vProcess5"/>
    <dgm:cxn modelId="{D50B72C4-8A3C-4633-A2A6-CC8C231A5C83}" type="presParOf" srcId="{6D48B4A9-E2F8-4481-BB54-6DA9E155C132}" destId="{7109BCB8-A96B-4AE8-B0BC-0DA199C2A92F}" srcOrd="9" destOrd="0" presId="urn:microsoft.com/office/officeart/2005/8/layout/vProcess5"/>
    <dgm:cxn modelId="{4C8ACDA9-38E8-4555-A076-E1EF564C145E}" type="presParOf" srcId="{6D48B4A9-E2F8-4481-BB54-6DA9E155C132}" destId="{EA5C1074-DF2F-42C1-B03A-56169FEF6A3F}" srcOrd="10" destOrd="0" presId="urn:microsoft.com/office/officeart/2005/8/layout/vProcess5"/>
    <dgm:cxn modelId="{1D26CFB4-EADD-4BF2-834B-1D8077E9511A}" type="presParOf" srcId="{6D48B4A9-E2F8-4481-BB54-6DA9E155C132}" destId="{5CE388E3-1355-41C6-94B0-89E5B29BF560}" srcOrd="11" destOrd="0" presId="urn:microsoft.com/office/officeart/2005/8/layout/vProcess5"/>
    <dgm:cxn modelId="{6CC4F3BD-31B0-41F8-B1DD-965C8B1D4733}" type="presParOf" srcId="{6D48B4A9-E2F8-4481-BB54-6DA9E155C132}" destId="{8064AF4D-CDB4-4B07-B9CC-4C73478220A9}" srcOrd="12" destOrd="0" presId="urn:microsoft.com/office/officeart/2005/8/layout/vProcess5"/>
    <dgm:cxn modelId="{0EA497C5-F5E7-499D-B7F4-DCD6D9713E94}" type="presParOf" srcId="{6D48B4A9-E2F8-4481-BB54-6DA9E155C132}" destId="{28CD44BB-E220-4FBC-994F-7B20D11CCA24}" srcOrd="13" destOrd="0" presId="urn:microsoft.com/office/officeart/2005/8/layout/vProcess5"/>
    <dgm:cxn modelId="{3DF7F0D4-09AD-48ED-84B7-7BB7EBD468ED}" type="presParOf" srcId="{6D48B4A9-E2F8-4481-BB54-6DA9E155C132}" destId="{E087B914-18BB-4783-B6AC-FB19CB28AB3E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76EC713-B2B7-4498-8535-0FB011A7A3C8}" type="doc">
      <dgm:prSet loTypeId="urn:microsoft.com/office/officeart/2018/2/layout/IconCircle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2C371EA-60B1-4211-82C7-87B112BBBD16}">
      <dgm:prSet/>
      <dgm:spPr/>
      <dgm:t>
        <a:bodyPr/>
        <a:lstStyle/>
        <a:p>
          <a:pPr>
            <a:lnSpc>
              <a:spcPct val="100000"/>
            </a:lnSpc>
          </a:pPr>
          <a:r>
            <a:rPr lang="tr-T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Lisans eğitim-öğretim ve sınav yönetmeliğine göre, laboratuvar dersi uygulamalı dersler kapsamında olduğundan devam zorunluluğu </a:t>
          </a:r>
          <a:r>
            <a:rPr lang="tr-TR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% 80</a:t>
          </a:r>
          <a:r>
            <a:rPr lang="tr-T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’dir. </a:t>
          </a:r>
          <a:endParaRPr lang="en-US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1D8B95DF-A930-4E00-AFDE-747D3C0FCC09}" type="parTrans" cxnId="{1761BF40-88E5-48C6-9D89-3D93056A1E21}">
      <dgm:prSet/>
      <dgm:spPr/>
      <dgm:t>
        <a:bodyPr/>
        <a:lstStyle/>
        <a:p>
          <a:endParaRPr lang="en-U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082D27C9-4BB6-47C0-88B8-BB4B40221294}" type="sibTrans" cxnId="{1761BF40-88E5-48C6-9D89-3D93056A1E21}">
      <dgm:prSet/>
      <dgm:spPr/>
      <dgm:t>
        <a:bodyPr/>
        <a:lstStyle/>
        <a:p>
          <a:pPr>
            <a:lnSpc>
              <a:spcPct val="100000"/>
            </a:lnSpc>
          </a:pPr>
          <a:endParaRPr lang="en-U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E3306017-EE75-4A27-887C-4F75ED4BC08C}">
      <dgm:prSet/>
      <dgm:spPr/>
      <dgm:t>
        <a:bodyPr/>
        <a:lstStyle/>
        <a:p>
          <a:pPr>
            <a:lnSpc>
              <a:spcPct val="100000"/>
            </a:lnSpc>
          </a:pPr>
          <a:r>
            <a:rPr lang="tr-TR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Her öğrenci, verilen takvim doğrultusunda kendi şubesini içeren grubu ile deneylere katılmak zorundadır. </a:t>
          </a:r>
          <a:r>
            <a:rPr lang="tr-T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Hiçbir öğrenci, takvim dışında deneylere alınmayacaktır.</a:t>
          </a:r>
          <a:endParaRPr lang="en-US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58B0F72F-F918-49E9-A959-93D1F459D6B2}" type="parTrans" cxnId="{3AC51A9A-6FC2-4F34-89E1-A907054481DB}">
      <dgm:prSet/>
      <dgm:spPr/>
      <dgm:t>
        <a:bodyPr/>
        <a:lstStyle/>
        <a:p>
          <a:endParaRPr lang="en-U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021E9BB6-B818-4E5E-8BC7-BF0062C49DE5}" type="sibTrans" cxnId="{3AC51A9A-6FC2-4F34-89E1-A907054481DB}">
      <dgm:prSet/>
      <dgm:spPr/>
      <dgm:t>
        <a:bodyPr/>
        <a:lstStyle/>
        <a:p>
          <a:pPr>
            <a:lnSpc>
              <a:spcPct val="100000"/>
            </a:lnSpc>
          </a:pPr>
          <a:endParaRPr lang="en-U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1C281579-3C21-41EA-B594-F5FEF0E35BC0}">
      <dgm:prSet/>
      <dgm:spPr/>
      <dgm:t>
        <a:bodyPr/>
        <a:lstStyle/>
        <a:p>
          <a:pPr>
            <a:lnSpc>
              <a:spcPct val="100000"/>
            </a:lnSpc>
          </a:pPr>
          <a:r>
            <a:rPr lang="tr-T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Deney sonrası hazırlanan raporların özgün olması en önemli kriterdir. Birbirinin aynı veya benzeri raporlar değerlendirmeye alınmayacaktır. </a:t>
          </a:r>
          <a:endParaRPr lang="en-US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7A6C043E-45A1-49FC-B7A0-74C16FA66976}" type="parTrans" cxnId="{7ADA779A-4BA6-4EC1-BB5C-F09A8E1C9C9A}">
      <dgm:prSet/>
      <dgm:spPr/>
      <dgm:t>
        <a:bodyPr/>
        <a:lstStyle/>
        <a:p>
          <a:endParaRPr lang="en-U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4F5A7847-762F-43CF-8FA5-D6C596572089}" type="sibTrans" cxnId="{7ADA779A-4BA6-4EC1-BB5C-F09A8E1C9C9A}">
      <dgm:prSet/>
      <dgm:spPr/>
      <dgm:t>
        <a:bodyPr/>
        <a:lstStyle/>
        <a:p>
          <a:pPr>
            <a:lnSpc>
              <a:spcPct val="100000"/>
            </a:lnSpc>
          </a:pPr>
          <a:endParaRPr lang="en-U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A4D9A99C-1691-44F0-9D17-1539CD97CB30}">
      <dgm:prSet/>
      <dgm:spPr/>
      <dgm:t>
        <a:bodyPr/>
        <a:lstStyle/>
        <a:p>
          <a:pPr>
            <a:lnSpc>
              <a:spcPct val="100000"/>
            </a:lnSpc>
          </a:pPr>
          <a:r>
            <a:rPr lang="tr-T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Deney raporları bir sonraki deney tarihinde teslim edilmelidir.</a:t>
          </a:r>
          <a:endParaRPr lang="en-US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A366A285-917B-4690-8149-3C88ACA9C4E2}" type="parTrans" cxnId="{54B4F2DB-6226-4471-B705-0F11039A3CDB}">
      <dgm:prSet/>
      <dgm:spPr/>
      <dgm:t>
        <a:bodyPr/>
        <a:lstStyle/>
        <a:p>
          <a:endParaRPr lang="en-U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6194B9D6-0BDC-4602-A77D-DE80CB9DD3DB}" type="sibTrans" cxnId="{54B4F2DB-6226-4471-B705-0F11039A3CDB}">
      <dgm:prSet/>
      <dgm:spPr/>
      <dgm:t>
        <a:bodyPr/>
        <a:lstStyle/>
        <a:p>
          <a:endParaRPr lang="en-U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C373FEAB-7190-4510-BEE4-AA5AB6C9DC6B}" type="pres">
      <dgm:prSet presAssocID="{876EC713-B2B7-4498-8535-0FB011A7A3C8}" presName="root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D1FFC897-9195-4CBC-A6F3-59C9951D580F}" type="pres">
      <dgm:prSet presAssocID="{876EC713-B2B7-4498-8535-0FB011A7A3C8}" presName="container" presStyleCnt="0">
        <dgm:presLayoutVars>
          <dgm:dir/>
          <dgm:resizeHandles val="exact"/>
        </dgm:presLayoutVars>
      </dgm:prSet>
      <dgm:spPr/>
    </dgm:pt>
    <dgm:pt modelId="{A42BFA11-CCC6-4DBB-BB7E-2E691AD027F6}" type="pres">
      <dgm:prSet presAssocID="{62C371EA-60B1-4211-82C7-87B112BBBD16}" presName="compNode" presStyleCnt="0"/>
      <dgm:spPr/>
    </dgm:pt>
    <dgm:pt modelId="{961B881B-E0BC-4939-BD74-A6FF75240D46}" type="pres">
      <dgm:prSet presAssocID="{62C371EA-60B1-4211-82C7-87B112BBBD16}" presName="iconBgRect" presStyleLbl="bgShp" presStyleIdx="0" presStyleCnt="4"/>
      <dgm:spPr/>
    </dgm:pt>
    <dgm:pt modelId="{5CC15457-50F9-44C4-8AF3-52D43399B5A1}" type="pres">
      <dgm:prSet presAssocID="{62C371EA-60B1-4211-82C7-87B112BBBD16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Kitaplar"/>
        </a:ext>
      </dgm:extLst>
    </dgm:pt>
    <dgm:pt modelId="{AAC848C8-309F-4BC6-A874-D0B0F70093B1}" type="pres">
      <dgm:prSet presAssocID="{62C371EA-60B1-4211-82C7-87B112BBBD16}" presName="spaceRect" presStyleCnt="0"/>
      <dgm:spPr/>
    </dgm:pt>
    <dgm:pt modelId="{B87920F7-B408-4041-BE39-50368C2D5B38}" type="pres">
      <dgm:prSet presAssocID="{62C371EA-60B1-4211-82C7-87B112BBBD16}" presName="textRect" presStyleLbl="revTx" presStyleIdx="0" presStyleCnt="4">
        <dgm:presLayoutVars>
          <dgm:chMax val="1"/>
          <dgm:chPref val="1"/>
        </dgm:presLayoutVars>
      </dgm:prSet>
      <dgm:spPr/>
      <dgm:t>
        <a:bodyPr/>
        <a:lstStyle/>
        <a:p>
          <a:endParaRPr lang="tr-TR"/>
        </a:p>
      </dgm:t>
    </dgm:pt>
    <dgm:pt modelId="{7ECAFB51-0EEA-4FC1-851D-0BA028479FC4}" type="pres">
      <dgm:prSet presAssocID="{082D27C9-4BB6-47C0-88B8-BB4B40221294}" presName="sibTrans" presStyleLbl="sibTrans2D1" presStyleIdx="0" presStyleCnt="0"/>
      <dgm:spPr/>
      <dgm:t>
        <a:bodyPr/>
        <a:lstStyle/>
        <a:p>
          <a:endParaRPr lang="tr-TR"/>
        </a:p>
      </dgm:t>
    </dgm:pt>
    <dgm:pt modelId="{2B1671E7-EA51-4FCF-88C9-2313444AEC39}" type="pres">
      <dgm:prSet presAssocID="{E3306017-EE75-4A27-887C-4F75ED4BC08C}" presName="compNode" presStyleCnt="0"/>
      <dgm:spPr/>
    </dgm:pt>
    <dgm:pt modelId="{2AA090F1-CD4C-4BB0-B815-2C4468336272}" type="pres">
      <dgm:prSet presAssocID="{E3306017-EE75-4A27-887C-4F75ED4BC08C}" presName="iconBgRect" presStyleLbl="bgShp" presStyleIdx="1" presStyleCnt="4"/>
      <dgm:spPr/>
    </dgm:pt>
    <dgm:pt modelId="{325ACC30-DBA2-4A73-A583-D1797724B0DE}" type="pres">
      <dgm:prSet presAssocID="{E3306017-EE75-4A27-887C-4F75ED4BC08C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aily Calendar"/>
        </a:ext>
      </dgm:extLst>
    </dgm:pt>
    <dgm:pt modelId="{37EEBDEE-CBDE-49D2-A116-D9A8E0FE2D5F}" type="pres">
      <dgm:prSet presAssocID="{E3306017-EE75-4A27-887C-4F75ED4BC08C}" presName="spaceRect" presStyleCnt="0"/>
      <dgm:spPr/>
    </dgm:pt>
    <dgm:pt modelId="{3B3FCBCD-89E0-485F-A145-D2AD7C098DC8}" type="pres">
      <dgm:prSet presAssocID="{E3306017-EE75-4A27-887C-4F75ED4BC08C}" presName="textRect" presStyleLbl="revTx" presStyleIdx="1" presStyleCnt="4">
        <dgm:presLayoutVars>
          <dgm:chMax val="1"/>
          <dgm:chPref val="1"/>
        </dgm:presLayoutVars>
      </dgm:prSet>
      <dgm:spPr/>
      <dgm:t>
        <a:bodyPr/>
        <a:lstStyle/>
        <a:p>
          <a:endParaRPr lang="tr-TR"/>
        </a:p>
      </dgm:t>
    </dgm:pt>
    <dgm:pt modelId="{FDD49D95-DFF0-4016-B231-30A63F8DBDE8}" type="pres">
      <dgm:prSet presAssocID="{021E9BB6-B818-4E5E-8BC7-BF0062C49DE5}" presName="sibTrans" presStyleLbl="sibTrans2D1" presStyleIdx="0" presStyleCnt="0"/>
      <dgm:spPr/>
      <dgm:t>
        <a:bodyPr/>
        <a:lstStyle/>
        <a:p>
          <a:endParaRPr lang="tr-TR"/>
        </a:p>
      </dgm:t>
    </dgm:pt>
    <dgm:pt modelId="{7A6D5FBC-CD99-4EED-9EFA-E151ECEF0377}" type="pres">
      <dgm:prSet presAssocID="{1C281579-3C21-41EA-B594-F5FEF0E35BC0}" presName="compNode" presStyleCnt="0"/>
      <dgm:spPr/>
    </dgm:pt>
    <dgm:pt modelId="{03D28356-CD1C-4D70-904B-024CBADF1CB6}" type="pres">
      <dgm:prSet presAssocID="{1C281579-3C21-41EA-B594-F5FEF0E35BC0}" presName="iconBgRect" presStyleLbl="bgShp" presStyleIdx="2" presStyleCnt="4"/>
      <dgm:spPr/>
    </dgm:pt>
    <dgm:pt modelId="{60F5D79F-4456-4C69-811D-4BED541E5F3D}" type="pres">
      <dgm:prSet presAssocID="{1C281579-3C21-41EA-B594-F5FEF0E35BC0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Neutral Face with No Fill"/>
        </a:ext>
      </dgm:extLst>
    </dgm:pt>
    <dgm:pt modelId="{3C120181-6AA9-4F01-8808-0C588BEC0F26}" type="pres">
      <dgm:prSet presAssocID="{1C281579-3C21-41EA-B594-F5FEF0E35BC0}" presName="spaceRect" presStyleCnt="0"/>
      <dgm:spPr/>
    </dgm:pt>
    <dgm:pt modelId="{EF4AD4E4-00FD-4A22-BBB7-17866A940EAF}" type="pres">
      <dgm:prSet presAssocID="{1C281579-3C21-41EA-B594-F5FEF0E35BC0}" presName="textRect" presStyleLbl="revTx" presStyleIdx="2" presStyleCnt="4">
        <dgm:presLayoutVars>
          <dgm:chMax val="1"/>
          <dgm:chPref val="1"/>
        </dgm:presLayoutVars>
      </dgm:prSet>
      <dgm:spPr/>
      <dgm:t>
        <a:bodyPr/>
        <a:lstStyle/>
        <a:p>
          <a:endParaRPr lang="tr-TR"/>
        </a:p>
      </dgm:t>
    </dgm:pt>
    <dgm:pt modelId="{DC56938C-CB28-44A8-B553-C33DF68B74D8}" type="pres">
      <dgm:prSet presAssocID="{4F5A7847-762F-43CF-8FA5-D6C596572089}" presName="sibTrans" presStyleLbl="sibTrans2D1" presStyleIdx="0" presStyleCnt="0"/>
      <dgm:spPr/>
      <dgm:t>
        <a:bodyPr/>
        <a:lstStyle/>
        <a:p>
          <a:endParaRPr lang="tr-TR"/>
        </a:p>
      </dgm:t>
    </dgm:pt>
    <dgm:pt modelId="{046F7E1F-CF6F-4141-A8D9-4A3214276574}" type="pres">
      <dgm:prSet presAssocID="{A4D9A99C-1691-44F0-9D17-1539CD97CB30}" presName="compNode" presStyleCnt="0"/>
      <dgm:spPr/>
    </dgm:pt>
    <dgm:pt modelId="{BCABAD80-8A91-4EF2-B36E-2B5207BAFAA3}" type="pres">
      <dgm:prSet presAssocID="{A4D9A99C-1691-44F0-9D17-1539CD97CB30}" presName="iconBgRect" presStyleLbl="bgShp" presStyleIdx="3" presStyleCnt="4"/>
      <dgm:spPr/>
    </dgm:pt>
    <dgm:pt modelId="{AC48711A-3870-4A44-8F36-D30F05DBF171}" type="pres">
      <dgm:prSet presAssocID="{A4D9A99C-1691-44F0-9D17-1539CD97CB30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est tubes"/>
        </a:ext>
      </dgm:extLst>
    </dgm:pt>
    <dgm:pt modelId="{EE15A932-9677-4895-8019-B1470C790B4F}" type="pres">
      <dgm:prSet presAssocID="{A4D9A99C-1691-44F0-9D17-1539CD97CB30}" presName="spaceRect" presStyleCnt="0"/>
      <dgm:spPr/>
    </dgm:pt>
    <dgm:pt modelId="{E87E3949-17CC-4E8C-9AE9-6DF556250FAD}" type="pres">
      <dgm:prSet presAssocID="{A4D9A99C-1691-44F0-9D17-1539CD97CB30}" presName="textRect" presStyleLbl="revTx" presStyleIdx="3" presStyleCnt="4">
        <dgm:presLayoutVars>
          <dgm:chMax val="1"/>
          <dgm:chPref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EBC1FF75-62C7-4DF9-87F9-788B3F6C2BD3}" type="presOf" srcId="{A4D9A99C-1691-44F0-9D17-1539CD97CB30}" destId="{E87E3949-17CC-4E8C-9AE9-6DF556250FAD}" srcOrd="0" destOrd="0" presId="urn:microsoft.com/office/officeart/2018/2/layout/IconCircleList"/>
    <dgm:cxn modelId="{C88F27FB-7C87-4C3C-8FCD-B01DE4262CA3}" type="presOf" srcId="{082D27C9-4BB6-47C0-88B8-BB4B40221294}" destId="{7ECAFB51-0EEA-4FC1-851D-0BA028479FC4}" srcOrd="0" destOrd="0" presId="urn:microsoft.com/office/officeart/2018/2/layout/IconCircleList"/>
    <dgm:cxn modelId="{7B3C130E-908B-46D3-8D73-449398D5A213}" type="presOf" srcId="{876EC713-B2B7-4498-8535-0FB011A7A3C8}" destId="{C373FEAB-7190-4510-BEE4-AA5AB6C9DC6B}" srcOrd="0" destOrd="0" presId="urn:microsoft.com/office/officeart/2018/2/layout/IconCircleList"/>
    <dgm:cxn modelId="{A951F33F-8EC7-4E4A-B7B9-876AB054CCA6}" type="presOf" srcId="{1C281579-3C21-41EA-B594-F5FEF0E35BC0}" destId="{EF4AD4E4-00FD-4A22-BBB7-17866A940EAF}" srcOrd="0" destOrd="0" presId="urn:microsoft.com/office/officeart/2018/2/layout/IconCircleList"/>
    <dgm:cxn modelId="{1761BF40-88E5-48C6-9D89-3D93056A1E21}" srcId="{876EC713-B2B7-4498-8535-0FB011A7A3C8}" destId="{62C371EA-60B1-4211-82C7-87B112BBBD16}" srcOrd="0" destOrd="0" parTransId="{1D8B95DF-A930-4E00-AFDE-747D3C0FCC09}" sibTransId="{082D27C9-4BB6-47C0-88B8-BB4B40221294}"/>
    <dgm:cxn modelId="{D57E759F-73C6-47CA-A2F8-0FAB88B6616D}" type="presOf" srcId="{62C371EA-60B1-4211-82C7-87B112BBBD16}" destId="{B87920F7-B408-4041-BE39-50368C2D5B38}" srcOrd="0" destOrd="0" presId="urn:microsoft.com/office/officeart/2018/2/layout/IconCircleList"/>
    <dgm:cxn modelId="{2B2019CE-A5B3-468B-8538-FA4F311F88D7}" type="presOf" srcId="{E3306017-EE75-4A27-887C-4F75ED4BC08C}" destId="{3B3FCBCD-89E0-485F-A145-D2AD7C098DC8}" srcOrd="0" destOrd="0" presId="urn:microsoft.com/office/officeart/2018/2/layout/IconCircleList"/>
    <dgm:cxn modelId="{7ADA779A-4BA6-4EC1-BB5C-F09A8E1C9C9A}" srcId="{876EC713-B2B7-4498-8535-0FB011A7A3C8}" destId="{1C281579-3C21-41EA-B594-F5FEF0E35BC0}" srcOrd="2" destOrd="0" parTransId="{7A6C043E-45A1-49FC-B7A0-74C16FA66976}" sibTransId="{4F5A7847-762F-43CF-8FA5-D6C596572089}"/>
    <dgm:cxn modelId="{510B3F1F-728A-4A96-8A22-1C396A632302}" type="presOf" srcId="{021E9BB6-B818-4E5E-8BC7-BF0062C49DE5}" destId="{FDD49D95-DFF0-4016-B231-30A63F8DBDE8}" srcOrd="0" destOrd="0" presId="urn:microsoft.com/office/officeart/2018/2/layout/IconCircleList"/>
    <dgm:cxn modelId="{E7B01640-0F3F-4C74-8304-D9C02B059622}" type="presOf" srcId="{4F5A7847-762F-43CF-8FA5-D6C596572089}" destId="{DC56938C-CB28-44A8-B553-C33DF68B74D8}" srcOrd="0" destOrd="0" presId="urn:microsoft.com/office/officeart/2018/2/layout/IconCircleList"/>
    <dgm:cxn modelId="{3AC51A9A-6FC2-4F34-89E1-A907054481DB}" srcId="{876EC713-B2B7-4498-8535-0FB011A7A3C8}" destId="{E3306017-EE75-4A27-887C-4F75ED4BC08C}" srcOrd="1" destOrd="0" parTransId="{58B0F72F-F918-49E9-A959-93D1F459D6B2}" sibTransId="{021E9BB6-B818-4E5E-8BC7-BF0062C49DE5}"/>
    <dgm:cxn modelId="{54B4F2DB-6226-4471-B705-0F11039A3CDB}" srcId="{876EC713-B2B7-4498-8535-0FB011A7A3C8}" destId="{A4D9A99C-1691-44F0-9D17-1539CD97CB30}" srcOrd="3" destOrd="0" parTransId="{A366A285-917B-4690-8149-3C88ACA9C4E2}" sibTransId="{6194B9D6-0BDC-4602-A77D-DE80CB9DD3DB}"/>
    <dgm:cxn modelId="{82A39DED-A08E-4876-A654-BFB6B5E7DF08}" type="presParOf" srcId="{C373FEAB-7190-4510-BEE4-AA5AB6C9DC6B}" destId="{D1FFC897-9195-4CBC-A6F3-59C9951D580F}" srcOrd="0" destOrd="0" presId="urn:microsoft.com/office/officeart/2018/2/layout/IconCircleList"/>
    <dgm:cxn modelId="{9FAFF5FB-3FD3-44FF-A3A7-4106D2601E10}" type="presParOf" srcId="{D1FFC897-9195-4CBC-A6F3-59C9951D580F}" destId="{A42BFA11-CCC6-4DBB-BB7E-2E691AD027F6}" srcOrd="0" destOrd="0" presId="urn:microsoft.com/office/officeart/2018/2/layout/IconCircleList"/>
    <dgm:cxn modelId="{724A0B09-8ABC-49E3-B02D-CB33D90B2274}" type="presParOf" srcId="{A42BFA11-CCC6-4DBB-BB7E-2E691AD027F6}" destId="{961B881B-E0BC-4939-BD74-A6FF75240D46}" srcOrd="0" destOrd="0" presId="urn:microsoft.com/office/officeart/2018/2/layout/IconCircleList"/>
    <dgm:cxn modelId="{5098C507-C7CB-42AB-A54F-62C277472391}" type="presParOf" srcId="{A42BFA11-CCC6-4DBB-BB7E-2E691AD027F6}" destId="{5CC15457-50F9-44C4-8AF3-52D43399B5A1}" srcOrd="1" destOrd="0" presId="urn:microsoft.com/office/officeart/2018/2/layout/IconCircleList"/>
    <dgm:cxn modelId="{2D6B7BB7-28BD-40D0-9CC2-51D730C4D928}" type="presParOf" srcId="{A42BFA11-CCC6-4DBB-BB7E-2E691AD027F6}" destId="{AAC848C8-309F-4BC6-A874-D0B0F70093B1}" srcOrd="2" destOrd="0" presId="urn:microsoft.com/office/officeart/2018/2/layout/IconCircleList"/>
    <dgm:cxn modelId="{E58474AD-5DC4-431F-B84F-69163E99CD39}" type="presParOf" srcId="{A42BFA11-CCC6-4DBB-BB7E-2E691AD027F6}" destId="{B87920F7-B408-4041-BE39-50368C2D5B38}" srcOrd="3" destOrd="0" presId="urn:microsoft.com/office/officeart/2018/2/layout/IconCircleList"/>
    <dgm:cxn modelId="{8065811F-C04D-4703-949B-7AC440CEA17A}" type="presParOf" srcId="{D1FFC897-9195-4CBC-A6F3-59C9951D580F}" destId="{7ECAFB51-0EEA-4FC1-851D-0BA028479FC4}" srcOrd="1" destOrd="0" presId="urn:microsoft.com/office/officeart/2018/2/layout/IconCircleList"/>
    <dgm:cxn modelId="{C5CEDFD6-DF9A-4F9F-8D86-4C2257036A46}" type="presParOf" srcId="{D1FFC897-9195-4CBC-A6F3-59C9951D580F}" destId="{2B1671E7-EA51-4FCF-88C9-2313444AEC39}" srcOrd="2" destOrd="0" presId="urn:microsoft.com/office/officeart/2018/2/layout/IconCircleList"/>
    <dgm:cxn modelId="{52C05579-1BCD-410C-B4FB-53F0F51BFE33}" type="presParOf" srcId="{2B1671E7-EA51-4FCF-88C9-2313444AEC39}" destId="{2AA090F1-CD4C-4BB0-B815-2C4468336272}" srcOrd="0" destOrd="0" presId="urn:microsoft.com/office/officeart/2018/2/layout/IconCircleList"/>
    <dgm:cxn modelId="{81260371-D003-459A-AF38-0479DF19A4FA}" type="presParOf" srcId="{2B1671E7-EA51-4FCF-88C9-2313444AEC39}" destId="{325ACC30-DBA2-4A73-A583-D1797724B0DE}" srcOrd="1" destOrd="0" presId="urn:microsoft.com/office/officeart/2018/2/layout/IconCircleList"/>
    <dgm:cxn modelId="{91278653-CBB8-48F2-A97C-6FAAFEE74C65}" type="presParOf" srcId="{2B1671E7-EA51-4FCF-88C9-2313444AEC39}" destId="{37EEBDEE-CBDE-49D2-A116-D9A8E0FE2D5F}" srcOrd="2" destOrd="0" presId="urn:microsoft.com/office/officeart/2018/2/layout/IconCircleList"/>
    <dgm:cxn modelId="{A8B2990A-A5FB-4C56-81F7-89C71AAE4163}" type="presParOf" srcId="{2B1671E7-EA51-4FCF-88C9-2313444AEC39}" destId="{3B3FCBCD-89E0-485F-A145-D2AD7C098DC8}" srcOrd="3" destOrd="0" presId="urn:microsoft.com/office/officeart/2018/2/layout/IconCircleList"/>
    <dgm:cxn modelId="{8411F5FD-6BCE-47D5-B399-D689EC006E79}" type="presParOf" srcId="{D1FFC897-9195-4CBC-A6F3-59C9951D580F}" destId="{FDD49D95-DFF0-4016-B231-30A63F8DBDE8}" srcOrd="3" destOrd="0" presId="urn:microsoft.com/office/officeart/2018/2/layout/IconCircleList"/>
    <dgm:cxn modelId="{CEEAA299-7811-4EC2-93E4-D12EAF643E37}" type="presParOf" srcId="{D1FFC897-9195-4CBC-A6F3-59C9951D580F}" destId="{7A6D5FBC-CD99-4EED-9EFA-E151ECEF0377}" srcOrd="4" destOrd="0" presId="urn:microsoft.com/office/officeart/2018/2/layout/IconCircleList"/>
    <dgm:cxn modelId="{549FCB07-70BC-4214-9573-62916B46E5F7}" type="presParOf" srcId="{7A6D5FBC-CD99-4EED-9EFA-E151ECEF0377}" destId="{03D28356-CD1C-4D70-904B-024CBADF1CB6}" srcOrd="0" destOrd="0" presId="urn:microsoft.com/office/officeart/2018/2/layout/IconCircleList"/>
    <dgm:cxn modelId="{54055BB8-DAF1-4F5B-A474-D0BDDE2AB115}" type="presParOf" srcId="{7A6D5FBC-CD99-4EED-9EFA-E151ECEF0377}" destId="{60F5D79F-4456-4C69-811D-4BED541E5F3D}" srcOrd="1" destOrd="0" presId="urn:microsoft.com/office/officeart/2018/2/layout/IconCircleList"/>
    <dgm:cxn modelId="{2EEDA9F2-9EA4-45EB-8231-CA71A0FA93D8}" type="presParOf" srcId="{7A6D5FBC-CD99-4EED-9EFA-E151ECEF0377}" destId="{3C120181-6AA9-4F01-8808-0C588BEC0F26}" srcOrd="2" destOrd="0" presId="urn:microsoft.com/office/officeart/2018/2/layout/IconCircleList"/>
    <dgm:cxn modelId="{F76E05D8-EF16-44F7-B67C-A38251194B65}" type="presParOf" srcId="{7A6D5FBC-CD99-4EED-9EFA-E151ECEF0377}" destId="{EF4AD4E4-00FD-4A22-BBB7-17866A940EAF}" srcOrd="3" destOrd="0" presId="urn:microsoft.com/office/officeart/2018/2/layout/IconCircleList"/>
    <dgm:cxn modelId="{D1645A9C-7AC8-4A9C-9CD9-B367CB5F30F5}" type="presParOf" srcId="{D1FFC897-9195-4CBC-A6F3-59C9951D580F}" destId="{DC56938C-CB28-44A8-B553-C33DF68B74D8}" srcOrd="5" destOrd="0" presId="urn:microsoft.com/office/officeart/2018/2/layout/IconCircleList"/>
    <dgm:cxn modelId="{3FB81023-4CDF-4598-A53F-FB53C8E13C34}" type="presParOf" srcId="{D1FFC897-9195-4CBC-A6F3-59C9951D580F}" destId="{046F7E1F-CF6F-4141-A8D9-4A3214276574}" srcOrd="6" destOrd="0" presId="urn:microsoft.com/office/officeart/2018/2/layout/IconCircleList"/>
    <dgm:cxn modelId="{DEFC3EDA-3CDB-44D2-9AE9-28D6E7A3BDF6}" type="presParOf" srcId="{046F7E1F-CF6F-4141-A8D9-4A3214276574}" destId="{BCABAD80-8A91-4EF2-B36E-2B5207BAFAA3}" srcOrd="0" destOrd="0" presId="urn:microsoft.com/office/officeart/2018/2/layout/IconCircleList"/>
    <dgm:cxn modelId="{B31DF8F1-ABA2-44B7-86EB-788711108D1E}" type="presParOf" srcId="{046F7E1F-CF6F-4141-A8D9-4A3214276574}" destId="{AC48711A-3870-4A44-8F36-D30F05DBF171}" srcOrd="1" destOrd="0" presId="urn:microsoft.com/office/officeart/2018/2/layout/IconCircleList"/>
    <dgm:cxn modelId="{B8ED00C8-F968-4A5C-BBFD-55F344448BC3}" type="presParOf" srcId="{046F7E1F-CF6F-4141-A8D9-4A3214276574}" destId="{EE15A932-9677-4895-8019-B1470C790B4F}" srcOrd="2" destOrd="0" presId="urn:microsoft.com/office/officeart/2018/2/layout/IconCircleList"/>
    <dgm:cxn modelId="{CE05B0E2-9E5F-42CC-B22E-95F1C81136B6}" type="presParOf" srcId="{046F7E1F-CF6F-4141-A8D9-4A3214276574}" destId="{E87E3949-17CC-4E8C-9AE9-6DF556250FAD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B60C0FC-5405-4A0E-863F-2DA6170B3C0F}" type="doc">
      <dgm:prSet loTypeId="urn:microsoft.com/office/officeart/2005/8/layout/vList2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99D89290-0341-4FC1-BAE7-F39B34F14E4E}">
      <dgm:prSet custT="1"/>
      <dgm:spPr/>
      <dgm:t>
        <a:bodyPr/>
        <a:lstStyle/>
        <a:p>
          <a:r>
            <a:rPr lang="tr-TR" sz="2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Bu dersi alan öğrenciler;</a:t>
          </a:r>
          <a:endParaRPr lang="en-US" sz="24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5DE989D2-A28C-4161-A9DE-55EB0405A419}" type="parTrans" cxnId="{F7803250-0EB8-45D2-92F8-64AA8A01ECF0}">
      <dgm:prSet/>
      <dgm:spPr/>
      <dgm:t>
        <a:bodyPr/>
        <a:lstStyle/>
        <a:p>
          <a:endParaRPr lang="en-U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5668604F-6C73-4CD1-93D1-ED74B043A5D2}" type="sibTrans" cxnId="{F7803250-0EB8-45D2-92F8-64AA8A01ECF0}">
      <dgm:prSet/>
      <dgm:spPr/>
      <dgm:t>
        <a:bodyPr/>
        <a:lstStyle/>
        <a:p>
          <a:endParaRPr lang="en-U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A79CC906-6CAF-444E-9C35-E92F2CCC9E1E}">
      <dgm:prSet custT="1"/>
      <dgm:spPr/>
      <dgm:t>
        <a:bodyPr/>
        <a:lstStyle/>
        <a:p>
          <a:pPr algn="just"/>
          <a:r>
            <a:rPr lang="tr-TR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Isı değiştiricileri, akış ve akış analiz cihazları, enerji verimliliği ve iklimlendirme cihazları, fan ve pompa vb. hakkında deney yapma, deney sonuçlarını çözümleme ve analiz etme bilgisine sahip olur.</a:t>
          </a:r>
          <a:endParaRPr lang="en-US" sz="18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9E268DC4-3964-4118-938D-61F8A228DBEC}" type="parTrans" cxnId="{98B07D13-4C8F-49A8-8181-42CEADE113BE}">
      <dgm:prSet/>
      <dgm:spPr/>
      <dgm:t>
        <a:bodyPr/>
        <a:lstStyle/>
        <a:p>
          <a:endParaRPr lang="en-U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34F905E6-4C4B-47F5-BF91-F2552824EC15}" type="sibTrans" cxnId="{98B07D13-4C8F-49A8-8181-42CEADE113BE}">
      <dgm:prSet/>
      <dgm:spPr/>
      <dgm:t>
        <a:bodyPr/>
        <a:lstStyle/>
        <a:p>
          <a:endParaRPr lang="en-U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79089D4A-70BB-409B-8161-0A6C4E7802A8}">
      <dgm:prSet custT="1"/>
      <dgm:spPr/>
      <dgm:t>
        <a:bodyPr/>
        <a:lstStyle/>
        <a:p>
          <a:pPr algn="just"/>
          <a:r>
            <a:rPr lang="tr-TR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Akışkanların hareket denklemlerinin pratik bilgilere dönüştürme becerilerini geliştirir.</a:t>
          </a:r>
          <a:endParaRPr lang="en-US" sz="18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86737907-3E97-4993-9E63-23E5A7873FC2}" type="parTrans" cxnId="{76C06320-5C31-4DEE-8F03-C08AFE1EAF89}">
      <dgm:prSet/>
      <dgm:spPr/>
      <dgm:t>
        <a:bodyPr/>
        <a:lstStyle/>
        <a:p>
          <a:endParaRPr lang="en-U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545BE554-D3E4-4E6D-8115-6FB97E495630}" type="sibTrans" cxnId="{76C06320-5C31-4DEE-8F03-C08AFE1EAF89}">
      <dgm:prSet/>
      <dgm:spPr/>
      <dgm:t>
        <a:bodyPr/>
        <a:lstStyle/>
        <a:p>
          <a:endParaRPr lang="en-U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281E189B-9C8C-4F44-90A9-0D9C5C6977CC}">
      <dgm:prSet custT="1"/>
      <dgm:spPr/>
      <dgm:t>
        <a:bodyPr/>
        <a:lstStyle/>
        <a:p>
          <a:pPr algn="just"/>
          <a:r>
            <a:rPr lang="tr-TR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Isı transferi ile ilgili teorik bilgilerini geliştirir.</a:t>
          </a:r>
          <a:endParaRPr lang="en-US" sz="18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145966A6-46E0-451D-90D0-D17433628C8A}" type="parTrans" cxnId="{C2D8A5C8-D691-4BAA-8DE4-1E80ECE3F1EE}">
      <dgm:prSet/>
      <dgm:spPr/>
      <dgm:t>
        <a:bodyPr/>
        <a:lstStyle/>
        <a:p>
          <a:endParaRPr lang="en-U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D5383ADF-A151-4EFE-84FA-44E7192D9CEE}" type="sibTrans" cxnId="{C2D8A5C8-D691-4BAA-8DE4-1E80ECE3F1EE}">
      <dgm:prSet/>
      <dgm:spPr/>
      <dgm:t>
        <a:bodyPr/>
        <a:lstStyle/>
        <a:p>
          <a:endParaRPr lang="en-U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03AAA3E7-798E-4433-93EF-EE1BDD9C41C5}">
      <dgm:prSet custT="1"/>
      <dgm:spPr/>
      <dgm:t>
        <a:bodyPr/>
        <a:lstStyle/>
        <a:p>
          <a:pPr algn="just"/>
          <a:r>
            <a:rPr lang="tr-TR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Enerjinin etkin kullanımı ve enerji sistemleri konularında uygulama-deney yapma ve çözümleme becerisi  edinirler.</a:t>
          </a:r>
          <a:endParaRPr lang="en-US" sz="18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45CF844D-D891-4C0C-8FD4-AFE7F316C6F9}" type="parTrans" cxnId="{B6E423AE-0B63-4AD1-A636-F948C8B7C95D}">
      <dgm:prSet/>
      <dgm:spPr/>
      <dgm:t>
        <a:bodyPr/>
        <a:lstStyle/>
        <a:p>
          <a:endParaRPr lang="en-U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D39EDA56-6958-49BD-B8C7-CABEAB7FB5BE}" type="sibTrans" cxnId="{B6E423AE-0B63-4AD1-A636-F948C8B7C95D}">
      <dgm:prSet/>
      <dgm:spPr/>
      <dgm:t>
        <a:bodyPr/>
        <a:lstStyle/>
        <a:p>
          <a:endParaRPr lang="en-U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959E5909-4B3B-4A36-B806-B781806FF5FB}">
      <dgm:prSet custT="1"/>
      <dgm:spPr/>
      <dgm:t>
        <a:bodyPr/>
        <a:lstStyle/>
        <a:p>
          <a:pPr algn="just"/>
          <a:r>
            <a:rPr lang="tr-TR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Temel termodinamik çevrimler hakkındaki bilgilerini pekiştirirler.</a:t>
          </a:r>
          <a:br>
            <a:rPr lang="tr-TR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</a:br>
          <a:endParaRPr lang="en-US" sz="18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D7AB7567-5CF0-4366-B7B2-2E59B388CDEA}" type="parTrans" cxnId="{8C3109C9-6B25-4575-9E04-F170905C4E42}">
      <dgm:prSet/>
      <dgm:spPr/>
      <dgm:t>
        <a:bodyPr/>
        <a:lstStyle/>
        <a:p>
          <a:endParaRPr lang="en-U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2AE4F584-DE74-499C-A0FD-B7A039F88475}" type="sibTrans" cxnId="{8C3109C9-6B25-4575-9E04-F170905C4E42}">
      <dgm:prSet/>
      <dgm:spPr/>
      <dgm:t>
        <a:bodyPr/>
        <a:lstStyle/>
        <a:p>
          <a:endParaRPr lang="en-US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0DA8CD26-8902-4211-8F3A-9A7A2F779536}">
      <dgm:prSet custT="1"/>
      <dgm:spPr/>
      <dgm:t>
        <a:bodyPr/>
        <a:lstStyle/>
        <a:p>
          <a:pPr algn="just"/>
          <a:endParaRPr lang="en-US" sz="18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4C5A5677-1FBF-4218-873C-92FBF4FDBE71}" type="parTrans" cxnId="{79F029F2-2413-493B-829C-79911EC8FC60}">
      <dgm:prSet/>
      <dgm:spPr/>
      <dgm:t>
        <a:bodyPr/>
        <a:lstStyle/>
        <a:p>
          <a:endParaRPr lang="en-CA"/>
        </a:p>
      </dgm:t>
    </dgm:pt>
    <dgm:pt modelId="{F24986E3-D834-456B-B2D0-3CADC1335772}" type="sibTrans" cxnId="{79F029F2-2413-493B-829C-79911EC8FC60}">
      <dgm:prSet/>
      <dgm:spPr/>
      <dgm:t>
        <a:bodyPr/>
        <a:lstStyle/>
        <a:p>
          <a:endParaRPr lang="en-CA"/>
        </a:p>
      </dgm:t>
    </dgm:pt>
    <dgm:pt modelId="{E8874EA7-8E3F-4037-9157-DAB2D1030A8A}" type="pres">
      <dgm:prSet presAssocID="{EB60C0FC-5405-4A0E-863F-2DA6170B3C0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D49E97DB-43EC-411A-B66E-A1C326FF9454}" type="pres">
      <dgm:prSet presAssocID="{99D89290-0341-4FC1-BAE7-F39B34F14E4E}" presName="parentText" presStyleLbl="node1" presStyleIdx="0" presStyleCnt="1" custScaleY="4749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3BB6032-9173-4CC0-A32E-5F05612A1F30}" type="pres">
      <dgm:prSet presAssocID="{99D89290-0341-4FC1-BAE7-F39B34F14E4E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B6E423AE-0B63-4AD1-A636-F948C8B7C95D}" srcId="{99D89290-0341-4FC1-BAE7-F39B34F14E4E}" destId="{03AAA3E7-798E-4433-93EF-EE1BDD9C41C5}" srcOrd="4" destOrd="0" parTransId="{45CF844D-D891-4C0C-8FD4-AFE7F316C6F9}" sibTransId="{D39EDA56-6958-49BD-B8C7-CABEAB7FB5BE}"/>
    <dgm:cxn modelId="{5746D752-541D-4C15-8E97-74C51F90548D}" type="presOf" srcId="{EB60C0FC-5405-4A0E-863F-2DA6170B3C0F}" destId="{E8874EA7-8E3F-4037-9157-DAB2D1030A8A}" srcOrd="0" destOrd="0" presId="urn:microsoft.com/office/officeart/2005/8/layout/vList2"/>
    <dgm:cxn modelId="{95389533-F422-47E9-9CBF-D9E69B984F2D}" type="presOf" srcId="{99D89290-0341-4FC1-BAE7-F39B34F14E4E}" destId="{D49E97DB-43EC-411A-B66E-A1C326FF9454}" srcOrd="0" destOrd="0" presId="urn:microsoft.com/office/officeart/2005/8/layout/vList2"/>
    <dgm:cxn modelId="{5C5DA709-72A4-4681-BFFA-1C786DE9B0D6}" type="presOf" srcId="{281E189B-9C8C-4F44-90A9-0D9C5C6977CC}" destId="{43BB6032-9173-4CC0-A32E-5F05612A1F30}" srcOrd="0" destOrd="3" presId="urn:microsoft.com/office/officeart/2005/8/layout/vList2"/>
    <dgm:cxn modelId="{8C3109C9-6B25-4575-9E04-F170905C4E42}" srcId="{99D89290-0341-4FC1-BAE7-F39B34F14E4E}" destId="{959E5909-4B3B-4A36-B806-B781806FF5FB}" srcOrd="5" destOrd="0" parTransId="{D7AB7567-5CF0-4366-B7B2-2E59B388CDEA}" sibTransId="{2AE4F584-DE74-499C-A0FD-B7A039F88475}"/>
    <dgm:cxn modelId="{CE677118-CFCD-4F0A-800D-1F52D72EB77D}" type="presOf" srcId="{03AAA3E7-798E-4433-93EF-EE1BDD9C41C5}" destId="{43BB6032-9173-4CC0-A32E-5F05612A1F30}" srcOrd="0" destOrd="4" presId="urn:microsoft.com/office/officeart/2005/8/layout/vList2"/>
    <dgm:cxn modelId="{6B05BBF8-B09B-47F5-A4D8-B22B3D747F5B}" type="presOf" srcId="{79089D4A-70BB-409B-8161-0A6C4E7802A8}" destId="{43BB6032-9173-4CC0-A32E-5F05612A1F30}" srcOrd="0" destOrd="2" presId="urn:microsoft.com/office/officeart/2005/8/layout/vList2"/>
    <dgm:cxn modelId="{D8C660B7-0BDA-4E8B-96BA-94C68D500975}" type="presOf" srcId="{0DA8CD26-8902-4211-8F3A-9A7A2F779536}" destId="{43BB6032-9173-4CC0-A32E-5F05612A1F30}" srcOrd="0" destOrd="0" presId="urn:microsoft.com/office/officeart/2005/8/layout/vList2"/>
    <dgm:cxn modelId="{C2D8A5C8-D691-4BAA-8DE4-1E80ECE3F1EE}" srcId="{99D89290-0341-4FC1-BAE7-F39B34F14E4E}" destId="{281E189B-9C8C-4F44-90A9-0D9C5C6977CC}" srcOrd="3" destOrd="0" parTransId="{145966A6-46E0-451D-90D0-D17433628C8A}" sibTransId="{D5383ADF-A151-4EFE-84FA-44E7192D9CEE}"/>
    <dgm:cxn modelId="{79F029F2-2413-493B-829C-79911EC8FC60}" srcId="{99D89290-0341-4FC1-BAE7-F39B34F14E4E}" destId="{0DA8CD26-8902-4211-8F3A-9A7A2F779536}" srcOrd="0" destOrd="0" parTransId="{4C5A5677-1FBF-4218-873C-92FBF4FDBE71}" sibTransId="{F24986E3-D834-456B-B2D0-3CADC1335772}"/>
    <dgm:cxn modelId="{98B07D13-4C8F-49A8-8181-42CEADE113BE}" srcId="{99D89290-0341-4FC1-BAE7-F39B34F14E4E}" destId="{A79CC906-6CAF-444E-9C35-E92F2CCC9E1E}" srcOrd="1" destOrd="0" parTransId="{9E268DC4-3964-4118-938D-61F8A228DBEC}" sibTransId="{34F905E6-4C4B-47F5-BF91-F2552824EC15}"/>
    <dgm:cxn modelId="{4ED25395-542F-4AF4-AE0C-80151E64997C}" type="presOf" srcId="{A79CC906-6CAF-444E-9C35-E92F2CCC9E1E}" destId="{43BB6032-9173-4CC0-A32E-5F05612A1F30}" srcOrd="0" destOrd="1" presId="urn:microsoft.com/office/officeart/2005/8/layout/vList2"/>
    <dgm:cxn modelId="{F7803250-0EB8-45D2-92F8-64AA8A01ECF0}" srcId="{EB60C0FC-5405-4A0E-863F-2DA6170B3C0F}" destId="{99D89290-0341-4FC1-BAE7-F39B34F14E4E}" srcOrd="0" destOrd="0" parTransId="{5DE989D2-A28C-4161-A9DE-55EB0405A419}" sibTransId="{5668604F-6C73-4CD1-93D1-ED74B043A5D2}"/>
    <dgm:cxn modelId="{189A0A43-7686-4720-B10E-0E8BE4A838E9}" type="presOf" srcId="{959E5909-4B3B-4A36-B806-B781806FF5FB}" destId="{43BB6032-9173-4CC0-A32E-5F05612A1F30}" srcOrd="0" destOrd="5" presId="urn:microsoft.com/office/officeart/2005/8/layout/vList2"/>
    <dgm:cxn modelId="{76C06320-5C31-4DEE-8F03-C08AFE1EAF89}" srcId="{99D89290-0341-4FC1-BAE7-F39B34F14E4E}" destId="{79089D4A-70BB-409B-8161-0A6C4E7802A8}" srcOrd="2" destOrd="0" parTransId="{86737907-3E97-4993-9E63-23E5A7873FC2}" sibTransId="{545BE554-D3E4-4E6D-8115-6FB97E495630}"/>
    <dgm:cxn modelId="{15599C7F-B8F2-4908-B129-99C8E372D005}" type="presParOf" srcId="{E8874EA7-8E3F-4037-9157-DAB2D1030A8A}" destId="{D49E97DB-43EC-411A-B66E-A1C326FF9454}" srcOrd="0" destOrd="0" presId="urn:microsoft.com/office/officeart/2005/8/layout/vList2"/>
    <dgm:cxn modelId="{6B1A5E0A-4A52-4434-8434-765BD1CE8A82}" type="presParOf" srcId="{E8874EA7-8E3F-4037-9157-DAB2D1030A8A}" destId="{43BB6032-9173-4CC0-A32E-5F05612A1F30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28F32-0223-404E-92D5-670B54A4E4CE}">
      <dsp:nvSpPr>
        <dsp:cNvPr id="0" name=""/>
        <dsp:cNvSpPr/>
      </dsp:nvSpPr>
      <dsp:spPr>
        <a:xfrm>
          <a:off x="0" y="0"/>
          <a:ext cx="8493061" cy="66208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50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Enerji Laboratuvarı Dersi; Akışkanlar </a:t>
          </a:r>
          <a:r>
            <a:rPr lang="tr-TR" sz="1500" kern="1200" dirty="0" err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Lab</a:t>
          </a:r>
          <a:r>
            <a:rPr lang="tr-TR" sz="150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., Termodinamik-Enerji Verimliliği </a:t>
          </a:r>
          <a:r>
            <a:rPr lang="tr-TR" sz="1500" kern="1200" dirty="0" err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Lab</a:t>
          </a:r>
          <a:r>
            <a:rPr lang="tr-TR" sz="150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. ve Isı </a:t>
          </a:r>
          <a:r>
            <a:rPr lang="tr-TR" sz="1500" kern="1200" dirty="0" err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Lab</a:t>
          </a:r>
          <a:r>
            <a:rPr lang="tr-TR" sz="150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. olmak üzere 3 bölüm şeklinde yapılacak olup, öğrenciler bahsi geçen 3 laboratuvara katılacaklardır. </a:t>
          </a:r>
          <a:endParaRPr lang="en-US" sz="15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19392" y="19392"/>
        <a:ext cx="7701158" cy="623298"/>
      </dsp:txXfrm>
    </dsp:sp>
    <dsp:sp modelId="{23AED936-851E-45F5-9760-EC7CEE218DDA}">
      <dsp:nvSpPr>
        <dsp:cNvPr id="0" name=""/>
        <dsp:cNvSpPr/>
      </dsp:nvSpPr>
      <dsp:spPr>
        <a:xfrm>
          <a:off x="634222" y="754038"/>
          <a:ext cx="8493061" cy="662082"/>
        </a:xfrm>
        <a:prstGeom prst="roundRect">
          <a:avLst>
            <a:gd name="adj" fmla="val 10000"/>
          </a:avLst>
        </a:prstGeom>
        <a:solidFill>
          <a:schemeClr val="accent2">
            <a:hueOff val="-152927"/>
            <a:satOff val="8134"/>
            <a:lumOff val="2353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500" kern="12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Dersi alan öğrenciler dersi seçtiği şubesine göre gruplandırılmıştır. Öğrenci Bilgi Sisteminde görünen şubeler geçerli olacaktır. Her şube belirtilen takvime göre ilgili laboratuvarda deneylerini yapacaktır. </a:t>
          </a:r>
          <a:endParaRPr lang="en-US" sz="1500" kern="12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653614" y="773430"/>
        <a:ext cx="7389701" cy="623298"/>
      </dsp:txXfrm>
    </dsp:sp>
    <dsp:sp modelId="{19C6C744-13B1-418B-AD72-54562A13EE21}">
      <dsp:nvSpPr>
        <dsp:cNvPr id="0" name=""/>
        <dsp:cNvSpPr/>
      </dsp:nvSpPr>
      <dsp:spPr>
        <a:xfrm>
          <a:off x="1268444" y="1508077"/>
          <a:ext cx="8493061" cy="662082"/>
        </a:xfrm>
        <a:prstGeom prst="roundRect">
          <a:avLst>
            <a:gd name="adj" fmla="val 10000"/>
          </a:avLst>
        </a:prstGeom>
        <a:solidFill>
          <a:schemeClr val="accent2">
            <a:hueOff val="-305854"/>
            <a:satOff val="16268"/>
            <a:lumOff val="4705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500" kern="12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Her öğrencinin kendi şubesinde deneylere katılması </a:t>
          </a:r>
          <a:r>
            <a:rPr lang="tr-TR" sz="1500" b="1" kern="12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zorunludur.</a:t>
          </a:r>
          <a:endParaRPr lang="en-US" sz="1500" kern="12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1287836" y="1527469"/>
        <a:ext cx="7389701" cy="623298"/>
      </dsp:txXfrm>
    </dsp:sp>
    <dsp:sp modelId="{15C6E7D4-54AD-4799-A2B5-F45171033647}">
      <dsp:nvSpPr>
        <dsp:cNvPr id="0" name=""/>
        <dsp:cNvSpPr/>
      </dsp:nvSpPr>
      <dsp:spPr>
        <a:xfrm>
          <a:off x="1902666" y="2262116"/>
          <a:ext cx="8493061" cy="662082"/>
        </a:xfrm>
        <a:prstGeom prst="roundRect">
          <a:avLst>
            <a:gd name="adj" fmla="val 10000"/>
          </a:avLst>
        </a:prstGeom>
        <a:solidFill>
          <a:schemeClr val="accent2">
            <a:hueOff val="-458782"/>
            <a:satOff val="24401"/>
            <a:lumOff val="7058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500" kern="12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Deney föyleri Enerji Sistemleri Mühendisliği Bölümü web sayfasından temin edilecektir.</a:t>
          </a:r>
          <a:endParaRPr lang="en-US" sz="1500" kern="12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1922058" y="2281508"/>
        <a:ext cx="7389701" cy="623298"/>
      </dsp:txXfrm>
    </dsp:sp>
    <dsp:sp modelId="{2F028FF2-A7FF-47AD-8D51-FE040BBB1CAD}">
      <dsp:nvSpPr>
        <dsp:cNvPr id="0" name=""/>
        <dsp:cNvSpPr/>
      </dsp:nvSpPr>
      <dsp:spPr>
        <a:xfrm>
          <a:off x="2536888" y="3016155"/>
          <a:ext cx="8493061" cy="662082"/>
        </a:xfrm>
        <a:prstGeom prst="roundRect">
          <a:avLst>
            <a:gd name="adj" fmla="val 10000"/>
          </a:avLst>
        </a:prstGeom>
        <a:solidFill>
          <a:schemeClr val="accent2">
            <a:hueOff val="-611709"/>
            <a:satOff val="32535"/>
            <a:lumOff val="9411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500" kern="12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Öğrencilerin deney saatinde ilgili laboratuvarda hazır bulunmaları gerekmektedir. Her ne sebeple olursa olsun deney başladığı andan itibaren </a:t>
          </a:r>
          <a:r>
            <a:rPr lang="tr-TR" sz="1500" b="1" kern="12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geç gelen öğrenci deneye alınmayacaktır. </a:t>
          </a:r>
          <a:endParaRPr lang="en-US" sz="1500" kern="12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2556280" y="3035547"/>
        <a:ext cx="7389701" cy="623298"/>
      </dsp:txXfrm>
    </dsp:sp>
    <dsp:sp modelId="{3C337A01-1636-41D6-A57A-3933FDE84AEF}">
      <dsp:nvSpPr>
        <dsp:cNvPr id="0" name=""/>
        <dsp:cNvSpPr/>
      </dsp:nvSpPr>
      <dsp:spPr>
        <a:xfrm>
          <a:off x="8062707" y="483688"/>
          <a:ext cx="430353" cy="430353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8159536" y="483688"/>
        <a:ext cx="236695" cy="323841"/>
      </dsp:txXfrm>
    </dsp:sp>
    <dsp:sp modelId="{CA65E6FA-8CA8-4C65-A8D5-66E645594E97}">
      <dsp:nvSpPr>
        <dsp:cNvPr id="0" name=""/>
        <dsp:cNvSpPr/>
      </dsp:nvSpPr>
      <dsp:spPr>
        <a:xfrm>
          <a:off x="8696929" y="1237727"/>
          <a:ext cx="430353" cy="430353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-241761"/>
            <a:satOff val="12407"/>
            <a:lumOff val="1051"/>
            <a:alphaOff val="0"/>
          </a:schemeClr>
        </a:solidFill>
        <a:ln w="22225" cap="rnd" cmpd="sng" algn="ctr">
          <a:solidFill>
            <a:schemeClr val="accent2">
              <a:tint val="40000"/>
              <a:alpha val="90000"/>
              <a:hueOff val="-241761"/>
              <a:satOff val="12407"/>
              <a:lumOff val="105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8793758" y="1237727"/>
        <a:ext cx="236695" cy="323841"/>
      </dsp:txXfrm>
    </dsp:sp>
    <dsp:sp modelId="{F251A98F-C822-4B4B-9AF9-297A3284CEA3}">
      <dsp:nvSpPr>
        <dsp:cNvPr id="0" name=""/>
        <dsp:cNvSpPr/>
      </dsp:nvSpPr>
      <dsp:spPr>
        <a:xfrm>
          <a:off x="9331151" y="1980731"/>
          <a:ext cx="430353" cy="430353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-483523"/>
            <a:satOff val="24815"/>
            <a:lumOff val="2102"/>
            <a:alphaOff val="0"/>
          </a:schemeClr>
        </a:solidFill>
        <a:ln w="22225" cap="rnd" cmpd="sng" algn="ctr">
          <a:solidFill>
            <a:schemeClr val="accent2">
              <a:tint val="40000"/>
              <a:alpha val="90000"/>
              <a:hueOff val="-483523"/>
              <a:satOff val="24815"/>
              <a:lumOff val="210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9427980" y="1980731"/>
        <a:ext cx="236695" cy="323841"/>
      </dsp:txXfrm>
    </dsp:sp>
    <dsp:sp modelId="{7109BCB8-A96B-4AE8-B0BC-0DA199C2A92F}">
      <dsp:nvSpPr>
        <dsp:cNvPr id="0" name=""/>
        <dsp:cNvSpPr/>
      </dsp:nvSpPr>
      <dsp:spPr>
        <a:xfrm>
          <a:off x="9965374" y="2742126"/>
          <a:ext cx="430353" cy="430353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-725284"/>
            <a:satOff val="37222"/>
            <a:lumOff val="3153"/>
            <a:alphaOff val="0"/>
          </a:schemeClr>
        </a:solidFill>
        <a:ln w="22225" cap="rnd" cmpd="sng" algn="ctr">
          <a:solidFill>
            <a:schemeClr val="accent2">
              <a:tint val="40000"/>
              <a:alpha val="90000"/>
              <a:hueOff val="-725284"/>
              <a:satOff val="37222"/>
              <a:lumOff val="315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10062203" y="2742126"/>
        <a:ext cx="236695" cy="32384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 xmlns="">
        <a:lvl1pPr>
          <a:lnSpc>
            <a:spcPct val="100000"/>
          </a:lnSpc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30C296-29FE-488B-ABB2-8467251B15C5}" type="datetimeFigureOut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16.02.2026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2BD0E3-AE66-468A-96EA-F1A96B537E69}" type="slidenum">
              <a:rPr kumimoji="0" lang="tr-TR" sz="20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2000" b="0" i="0" u="none" strike="noStrike" kern="1200" cap="none" spc="0" normalizeH="0" baseline="0" noProof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9307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30C296-29FE-488B-ABB2-8467251B15C5}" type="datetimeFigureOut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16.02.2026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2BD0E3-AE66-468A-96EA-F1A96B537E69}" type="slidenum">
              <a:rPr kumimoji="0" lang="tr-TR" sz="20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2000" b="0" i="0" u="none" strike="noStrike" kern="1200" cap="none" spc="0" normalizeH="0" baseline="0" noProof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2096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30C296-29FE-488B-ABB2-8467251B15C5}" type="datetimeFigureOut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16.02.2026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2BD0E3-AE66-468A-96EA-F1A96B537E69}" type="slidenum">
              <a:rPr kumimoji="0" lang="tr-TR" sz="20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2000" b="0" i="0" u="none" strike="noStrike" kern="1200" cap="none" spc="0" normalizeH="0" baseline="0" noProof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9440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30C296-29FE-488B-ABB2-8467251B15C5}" type="datetimeFigureOut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16.02.2026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2BD0E3-AE66-468A-96EA-F1A96B537E69}" type="slidenum">
              <a:rPr kumimoji="0" lang="tr-TR" sz="20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2000" b="0" i="0" u="none" strike="noStrike" kern="1200" cap="none" spc="0" normalizeH="0" baseline="0" noProof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9185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30C296-29FE-488B-ABB2-8467251B15C5}" type="datetimeFigureOut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16.02.2026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2BD0E3-AE66-468A-96EA-F1A96B537E69}" type="slidenum">
              <a:rPr kumimoji="0" lang="tr-TR" sz="20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2000" b="0" i="0" u="none" strike="noStrike" kern="1200" cap="none" spc="0" normalizeH="0" baseline="0" noProof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6298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30C296-29FE-488B-ABB2-8467251B15C5}" type="datetimeFigureOut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16.02.2026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2BD0E3-AE66-468A-96EA-F1A96B537E69}" type="slidenum">
              <a:rPr kumimoji="0" lang="tr-TR" sz="20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2000" b="0" i="0" u="none" strike="noStrike" kern="1200" cap="none" spc="0" normalizeH="0" baseline="0" noProof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4461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30C296-29FE-488B-ABB2-8467251B15C5}" type="datetimeFigureOut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16.02.2026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2BD0E3-AE66-468A-96EA-F1A96B537E69}" type="slidenum">
              <a:rPr kumimoji="0" lang="tr-TR" sz="20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2000" b="0" i="0" u="none" strike="noStrike" kern="1200" cap="none" spc="0" normalizeH="0" baseline="0" noProof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7750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30C296-29FE-488B-ABB2-8467251B15C5}" type="datetimeFigureOut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16.02.2026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2BD0E3-AE66-468A-96EA-F1A96B537E69}" type="slidenum">
              <a:rPr kumimoji="0" lang="tr-TR" sz="20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2000" b="0" i="0" u="none" strike="noStrike" kern="1200" cap="none" spc="0" normalizeH="0" baseline="0" noProof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5634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30C296-29FE-488B-ABB2-8467251B15C5}" type="datetimeFigureOut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16.02.2026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2BD0E3-AE66-468A-96EA-F1A96B537E69}" type="slidenum">
              <a:rPr kumimoji="0" lang="tr-TR" sz="20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2000" b="0" i="0" u="none" strike="noStrike" kern="1200" cap="none" spc="0" normalizeH="0" baseline="0" noProof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420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30C296-29FE-488B-ABB2-8467251B15C5}" type="datetimeFigureOut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16.02.2026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2BD0E3-AE66-468A-96EA-F1A96B537E69}" type="slidenum">
              <a:rPr kumimoji="0" lang="tr-TR" sz="20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2000" b="0" i="0" u="none" strike="noStrike" kern="1200" cap="none" spc="0" normalizeH="0" baseline="0" noProof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0158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30C296-29FE-488B-ABB2-8467251B15C5}" type="datetimeFigureOut">
              <a:rPr kumimoji="0" lang="tr-T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16.02.2026</a:t>
            </a:fld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2BD0E3-AE66-468A-96EA-F1A96B537E69}" type="slidenum">
              <a:rPr kumimoji="0" lang="tr-TR" sz="20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2000" b="0" i="0" u="none" strike="noStrike" kern="1200" cap="none" spc="0" normalizeH="0" baseline="0" noProof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9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90298CD5-6C1E-4009-B41F-6DF62E31D3BE}" type="datetimeFigureOut">
              <a:rPr lang="en-US" smtClean="0"/>
              <a:pPr/>
              <a:t>2/16/2026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47569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487462" y="3429000"/>
            <a:ext cx="11090624" cy="1888640"/>
          </a:xfrm>
        </p:spPr>
        <p:txBody>
          <a:bodyPr>
            <a:noAutofit/>
          </a:bodyPr>
          <a:lstStyle/>
          <a:p>
            <a:r>
              <a:rPr lang="tr-TR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ESM354 </a:t>
            </a:r>
            <a:r>
              <a:rPr lang="tr-TR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tr-TR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ENERJİ UYGULAMALARI LAB. 2</a:t>
            </a:r>
            <a:r>
              <a:rPr lang="tr-TR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DERSİ</a:t>
            </a:r>
          </a:p>
        </p:txBody>
      </p:sp>
      <p:sp>
        <p:nvSpPr>
          <p:cNvPr id="3" name="Unvan 1">
            <a:extLst>
              <a:ext uri="{FF2B5EF4-FFF2-40B4-BE49-F238E27FC236}">
                <a16:creationId xmlns:a16="http://schemas.microsoft.com/office/drawing/2014/main" xmlns="" id="{1308490E-DC6E-7EEB-C689-5A5974D6C396}"/>
              </a:ext>
            </a:extLst>
          </p:cNvPr>
          <p:cNvSpPr txBox="1">
            <a:spLocks/>
          </p:cNvSpPr>
          <p:nvPr/>
        </p:nvSpPr>
        <p:spPr>
          <a:xfrm>
            <a:off x="546410" y="748855"/>
            <a:ext cx="10972729" cy="2151007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kern="1200" cap="all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T.C.</a:t>
            </a:r>
            <a:b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GAZİ ÜNİVERSİTESİ</a:t>
            </a:r>
            <a:b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TEKNOLOJİ FAKÜLTESİ</a:t>
            </a:r>
            <a:b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ENERJİ SİSTEMLERİ MÜHENDİSLİĞİ</a:t>
            </a:r>
            <a:endParaRPr lang="tr-T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2" descr="gazi amblem ile ilgili gÃ¶rsel sonucu">
            <a:extLst>
              <a:ext uri="{FF2B5EF4-FFF2-40B4-BE49-F238E27FC236}">
                <a16:creationId xmlns:a16="http://schemas.microsoft.com/office/drawing/2014/main" xmlns="" id="{9D544156-5657-88AC-56E5-55DE708EF5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10" y="1037367"/>
            <a:ext cx="1453215" cy="1453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İçerik Yer Tutucusu 5">
            <a:extLst>
              <a:ext uri="{FF2B5EF4-FFF2-40B4-BE49-F238E27FC236}">
                <a16:creationId xmlns:a16="http://schemas.microsoft.com/office/drawing/2014/main" xmlns="" id="{2D950B98-2559-4FC6-4F8D-169A98357C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072" y="6101621"/>
            <a:ext cx="11349316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9598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814" y="2017325"/>
            <a:ext cx="9486900" cy="4380107"/>
          </a:xfrm>
          <a:prstGeom prst="rect">
            <a:avLst/>
          </a:prstGeom>
        </p:spPr>
      </p:pic>
      <p:sp>
        <p:nvSpPr>
          <p:cNvPr id="6" name="Başlık 5">
            <a:extLst>
              <a:ext uri="{FF2B5EF4-FFF2-40B4-BE49-F238E27FC236}">
                <a16:creationId xmlns:a16="http://schemas.microsoft.com/office/drawing/2014/main" xmlns="" id="{8BB80F48-334B-9DE2-95F0-0FD0AB7546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2800" b="1" cap="none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Sudan Suya Türbülanslı Akış Isı Değiştirici Deneyi</a:t>
            </a:r>
            <a:endParaRPr lang="en-CA" cap="none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2" descr="gazi amblem ile ilgili gÃ¶rsel sonucu">
            <a:extLst>
              <a:ext uri="{FF2B5EF4-FFF2-40B4-BE49-F238E27FC236}">
                <a16:creationId xmlns:a16="http://schemas.microsoft.com/office/drawing/2014/main" xmlns="" id="{934D12F9-E551-5318-ECA7-8977B8AAEF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0373" y="6176373"/>
            <a:ext cx="647123" cy="64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2246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xmlns="" id="{BA2D007B-D99B-44DB-B7B2-D43E4D310D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1A59258C-AAC2-41CD-973C-7439B122A3F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54516B72-0116-42B2-82A2-B11218A3663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0"/>
            <a:ext cx="611319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Unvan 1">
            <a:extLst>
              <a:ext uri="{FF2B5EF4-FFF2-40B4-BE49-F238E27FC236}">
                <a16:creationId xmlns:a16="http://schemas.microsoft.com/office/drawing/2014/main" xmlns="" id="{10961A55-CC2F-3F13-C8A9-8F7977631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46" y="1033389"/>
            <a:ext cx="5000096" cy="4825409"/>
          </a:xfrm>
        </p:spPr>
        <p:txBody>
          <a:bodyPr anchor="ctr">
            <a:normAutofit/>
          </a:bodyPr>
          <a:lstStyle/>
          <a:p>
            <a:r>
              <a:rPr lang="tr-TR" sz="5400" b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TERMODİNAMİK LABORATUVARI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7CDB507F-21B7-4C27-B0FC-D9C465C6DB4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42579" y="460868"/>
            <a:ext cx="4828032" cy="11165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CA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7AB1AE17-B7A3-4363-95CD-25441E2FF1F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782774" y="460868"/>
            <a:ext cx="4828032" cy="11165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CA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78F71513-96F2-12B1-0F63-C0027B7488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55769" y="1033390"/>
            <a:ext cx="4855037" cy="4825409"/>
          </a:xfrm>
          <a:ln w="57150">
            <a:noFill/>
          </a:ln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tr-TR" sz="20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DENEYLER</a:t>
            </a:r>
          </a:p>
          <a:p>
            <a:pPr lvl="1"/>
            <a:r>
              <a:rPr lang="tr-TR" sz="20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Isı Pompası Deneyi</a:t>
            </a:r>
          </a:p>
          <a:p>
            <a:pPr lvl="1"/>
            <a:r>
              <a:rPr lang="tr-TR" sz="20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İklimlendirme Sistemi Deneyi </a:t>
            </a:r>
          </a:p>
          <a:p>
            <a:pPr lvl="1"/>
            <a:r>
              <a:rPr lang="tr-TR" sz="20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Yenilenebilir Enerji Eğitim Seti Deneyi</a:t>
            </a:r>
          </a:p>
        </p:txBody>
      </p:sp>
      <p:pic>
        <p:nvPicPr>
          <p:cNvPr id="5" name="Picture 2" descr="gazi amblem ile ilgili gÃ¶rsel sonucu">
            <a:extLst>
              <a:ext uri="{FF2B5EF4-FFF2-40B4-BE49-F238E27FC236}">
                <a16:creationId xmlns:a16="http://schemas.microsoft.com/office/drawing/2014/main" xmlns="" id="{84F14432-A2E6-6FD5-49C5-C25BDB4EE2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0373" y="6176373"/>
            <a:ext cx="647123" cy="64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94559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0184" y="1950716"/>
            <a:ext cx="8651631" cy="4583722"/>
          </a:xfrm>
          <a:prstGeom prst="rect">
            <a:avLst/>
          </a:prstGeom>
        </p:spPr>
      </p:pic>
      <p:sp>
        <p:nvSpPr>
          <p:cNvPr id="8" name="Başlık 7">
            <a:extLst>
              <a:ext uri="{FF2B5EF4-FFF2-40B4-BE49-F238E27FC236}">
                <a16:creationId xmlns:a16="http://schemas.microsoft.com/office/drawing/2014/main" xmlns="" id="{40692843-81BA-D692-BD87-5F2D2FFF3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2800" b="1" cap="none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Isı Pompası Deneyi</a:t>
            </a:r>
            <a:endParaRPr lang="en-CA" b="1" cap="none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2" descr="gazi amblem ile ilgili gÃ¶rsel sonucu">
            <a:extLst>
              <a:ext uri="{FF2B5EF4-FFF2-40B4-BE49-F238E27FC236}">
                <a16:creationId xmlns:a16="http://schemas.microsoft.com/office/drawing/2014/main" xmlns="" id="{322FBD43-328C-79E3-41A7-BEDD283187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0373" y="6176373"/>
            <a:ext cx="647123" cy="64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02785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2625" y="1948518"/>
            <a:ext cx="9946750" cy="4792130"/>
          </a:xfrm>
          <a:prstGeom prst="rect">
            <a:avLst/>
          </a:prstGeom>
        </p:spPr>
      </p:pic>
      <p:sp>
        <p:nvSpPr>
          <p:cNvPr id="6" name="Başlık 5">
            <a:extLst>
              <a:ext uri="{FF2B5EF4-FFF2-40B4-BE49-F238E27FC236}">
                <a16:creationId xmlns:a16="http://schemas.microsoft.com/office/drawing/2014/main" xmlns="" id="{4EEAD27D-CC70-FECD-FF19-78EE70060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28152"/>
            <a:ext cx="11029616" cy="1013800"/>
          </a:xfrm>
        </p:spPr>
        <p:txBody>
          <a:bodyPr/>
          <a:lstStyle/>
          <a:p>
            <a:pPr lvl="1"/>
            <a:r>
              <a:rPr lang="tr-TR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İklimlendirme Sistemi Deneyi </a:t>
            </a:r>
          </a:p>
        </p:txBody>
      </p:sp>
      <p:pic>
        <p:nvPicPr>
          <p:cNvPr id="2" name="Picture 2" descr="gazi amblem ile ilgili gÃ¶rsel sonucu">
            <a:extLst>
              <a:ext uri="{FF2B5EF4-FFF2-40B4-BE49-F238E27FC236}">
                <a16:creationId xmlns:a16="http://schemas.microsoft.com/office/drawing/2014/main" xmlns="" id="{8C712164-E961-BC6E-7E8D-22CF83FD33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0373" y="6176373"/>
            <a:ext cx="647123" cy="64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13024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9052E949-8C4B-400D-86F5-BC17BB39257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CA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C5F32A9A-DB0A-486D-AB9B-38C96D782CF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CA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3DC37282-6825-4315-97BC-FBF347BC00E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CA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F153A912-83A9-46BB-A233-6A4703520D9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CA"/>
          </a:p>
        </p:txBody>
      </p:sp>
      <p:sp>
        <p:nvSpPr>
          <p:cNvPr id="8" name="Başlık 7">
            <a:extLst>
              <a:ext uri="{FF2B5EF4-FFF2-40B4-BE49-F238E27FC236}">
                <a16:creationId xmlns:a16="http://schemas.microsoft.com/office/drawing/2014/main" xmlns="" id="{1DD6B7BD-91C9-7C1F-1798-35604006E0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1" y="4610099"/>
            <a:ext cx="10993549" cy="106680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b="1" cap="none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Yenilenebilir</a:t>
            </a:r>
            <a:r>
              <a:rPr lang="en-US" b="1" cap="none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cap="none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Enerji</a:t>
            </a:r>
            <a:r>
              <a:rPr lang="en-US" b="1" cap="none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cap="none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Eğitim</a:t>
            </a:r>
            <a:r>
              <a:rPr lang="en-US" b="1" cap="none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Seti </a:t>
            </a:r>
            <a:r>
              <a:rPr lang="en-US" b="1" cap="none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Deneyi</a:t>
            </a:r>
            <a:endParaRPr lang="en-US" b="1" cap="none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 useBgFill="1">
        <p:nvSpPr>
          <p:cNvPr id="42" name="Rectangle 41">
            <a:extLst>
              <a:ext uri="{FF2B5EF4-FFF2-40B4-BE49-F238E27FC236}">
                <a16:creationId xmlns:a16="http://schemas.microsoft.com/office/drawing/2014/main" xmlns="" id="{4DC9F8D5-BF3E-4B69-8F17-AE72302BE14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723900"/>
            <a:ext cx="12192000" cy="370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Resim 4" descr="güneş hücresi içeren bir resim&#10;&#10;Açıklama otomatik olarak oluşturuldu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083" y="1625060"/>
            <a:ext cx="3014297" cy="1740756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43C98417-D50B-4AA2-9624-E78A6120EC3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69114" y="641102"/>
            <a:ext cx="3666744" cy="3698516"/>
          </a:xfrm>
          <a:prstGeom prst="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A3E945F2-E9C6-457A-A5A6-46D9ABF095F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270685" y="641102"/>
            <a:ext cx="3666744" cy="3698516"/>
          </a:xfrm>
          <a:prstGeom prst="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Resim 5" descr="elektronik donanım, kablo, elektronik mühendisliği, Elektrik kabloları içeren bir resim&#10;&#10;Açıklama otomatik olarak oluşturuldu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1654" y="1775775"/>
            <a:ext cx="3014297" cy="1439326"/>
          </a:xfrm>
          <a:prstGeom prst="rect">
            <a:avLst/>
          </a:prstGeom>
        </p:spPr>
      </p:pic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AD1FF191-71A7-48F6-8069-4B5DB0F5FED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058951" y="641102"/>
            <a:ext cx="3666744" cy="3698516"/>
          </a:xfrm>
          <a:prstGeom prst="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Resim 6" descr="elektronik donanım, metre, kablo, Elektrik kabloları içeren bir resim&#10;&#10;Açıklama otomatik olarak oluşturuldu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9920" y="1866204"/>
            <a:ext cx="3014297" cy="1258468"/>
          </a:xfrm>
          <a:prstGeom prst="rect">
            <a:avLst/>
          </a:prstGeom>
        </p:spPr>
      </p:pic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E051B9BE-1550-4F91-A22E-F5818696CDF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1648660" y="4432079"/>
            <a:ext cx="83731" cy="196077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2" descr="gazi amblem ile ilgili gÃ¶rsel sonucu">
            <a:extLst>
              <a:ext uri="{FF2B5EF4-FFF2-40B4-BE49-F238E27FC236}">
                <a16:creationId xmlns:a16="http://schemas.microsoft.com/office/drawing/2014/main" xmlns="" id="{E3E15F0D-715E-83A1-F4C0-64D64E5022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0373" y="6176373"/>
            <a:ext cx="647123" cy="64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71631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xmlns="" id="{E37B5697-FDC1-7EAF-3558-E4A798A737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1A59258C-AAC2-41CD-973C-7439B122A3F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54516B72-0116-42B2-82A2-B11218A3663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0"/>
            <a:ext cx="611319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Unvan 1">
            <a:extLst>
              <a:ext uri="{FF2B5EF4-FFF2-40B4-BE49-F238E27FC236}">
                <a16:creationId xmlns:a16="http://schemas.microsoft.com/office/drawing/2014/main" xmlns="" id="{B55DC160-EA28-246D-E086-530FAF8BE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8" y="1033389"/>
            <a:ext cx="4826256" cy="4825409"/>
          </a:xfrm>
        </p:spPr>
        <p:txBody>
          <a:bodyPr anchor="ctr">
            <a:normAutofit/>
          </a:bodyPr>
          <a:lstStyle/>
          <a:p>
            <a:r>
              <a:rPr lang="tr-TR" sz="5400" b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AKIŞKANLAR MEKANİĞİ LABORATUVARI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7CDB507F-21B7-4C27-B0FC-D9C465C6DB4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42579" y="460868"/>
            <a:ext cx="4828032" cy="11165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CA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7AB1AE17-B7A3-4363-95CD-25441E2FF1F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782774" y="460868"/>
            <a:ext cx="4828032" cy="11165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CA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2130786A-0B35-5804-15D2-2C9ECF6CC6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55769" y="1033390"/>
            <a:ext cx="4855037" cy="4825409"/>
          </a:xfrm>
          <a:ln w="57150">
            <a:noFill/>
          </a:ln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tr-TR" sz="20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DENEYLER</a:t>
            </a:r>
          </a:p>
          <a:p>
            <a:pPr lvl="1"/>
            <a:r>
              <a:rPr lang="tr-TR" sz="2000" dirty="0" err="1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Bernoulli</a:t>
            </a:r>
            <a:r>
              <a:rPr lang="tr-TR" sz="20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Teoremi Deneyi</a:t>
            </a:r>
          </a:p>
          <a:p>
            <a:pPr lvl="1"/>
            <a:r>
              <a:rPr lang="tr-TR" sz="20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Borularda ve Hidrolik Elemanlarda  Sürtünme Kayıpları Deneyi</a:t>
            </a:r>
          </a:p>
          <a:p>
            <a:pPr lvl="1"/>
            <a:r>
              <a:rPr lang="tr-TR" sz="20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 Jeti Deneyi</a:t>
            </a:r>
          </a:p>
          <a:p>
            <a:pPr lvl="1"/>
            <a:r>
              <a:rPr lang="tr-TR" sz="20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Seri-Paralel Bağlı Pompa Deneyi</a:t>
            </a:r>
          </a:p>
        </p:txBody>
      </p:sp>
      <p:pic>
        <p:nvPicPr>
          <p:cNvPr id="5" name="Picture 2" descr="gazi amblem ile ilgili gÃ¶rsel sonucu">
            <a:extLst>
              <a:ext uri="{FF2B5EF4-FFF2-40B4-BE49-F238E27FC236}">
                <a16:creationId xmlns:a16="http://schemas.microsoft.com/office/drawing/2014/main" xmlns="" id="{03617F72-FC55-970B-E201-B696CDB573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0373" y="6176373"/>
            <a:ext cx="647123" cy="64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15402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aşlık 5">
            <a:extLst>
              <a:ext uri="{FF2B5EF4-FFF2-40B4-BE49-F238E27FC236}">
                <a16:creationId xmlns:a16="http://schemas.microsoft.com/office/drawing/2014/main" xmlns="" id="{ACFD3B6F-C312-BB71-4F84-13CDD70D04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/>
            <a:r>
              <a:rPr lang="tr-TR" sz="28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Bernoulli</a:t>
            </a:r>
            <a:r>
              <a:rPr lang="tr-TR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Deneyi</a:t>
            </a:r>
            <a:endParaRPr lang="en-CA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5C3FB55B-80A6-8FF1-6482-9585B2C838B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8754"/>
          <a:stretch/>
        </p:blipFill>
        <p:spPr>
          <a:xfrm>
            <a:off x="3806400" y="1828802"/>
            <a:ext cx="4579200" cy="5091764"/>
          </a:xfrm>
          <a:prstGeom prst="rect">
            <a:avLst/>
          </a:prstGeom>
        </p:spPr>
      </p:pic>
      <p:pic>
        <p:nvPicPr>
          <p:cNvPr id="2" name="Picture 2" descr="gazi amblem ile ilgili gÃ¶rsel sonucu">
            <a:extLst>
              <a:ext uri="{FF2B5EF4-FFF2-40B4-BE49-F238E27FC236}">
                <a16:creationId xmlns:a16="http://schemas.microsoft.com/office/drawing/2014/main" xmlns="" id="{3D7C90E2-E780-1C94-7BAA-970F4ADBA7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0373" y="6176373"/>
            <a:ext cx="647123" cy="64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30281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752" y="1828513"/>
            <a:ext cx="8286495" cy="4953431"/>
          </a:xfrm>
          <a:prstGeom prst="rect">
            <a:avLst/>
          </a:prstGeom>
        </p:spPr>
      </p:pic>
      <p:sp>
        <p:nvSpPr>
          <p:cNvPr id="6" name="Başlık 5">
            <a:extLst>
              <a:ext uri="{FF2B5EF4-FFF2-40B4-BE49-F238E27FC236}">
                <a16:creationId xmlns:a16="http://schemas.microsoft.com/office/drawing/2014/main" xmlns="" id="{BBD7BD1A-463E-99B7-BCC7-02D20859CC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b="1" cap="none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Borularda</a:t>
            </a:r>
            <a:r>
              <a:rPr lang="en-CA" b="1" cap="none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Ve </a:t>
            </a:r>
            <a:r>
              <a:rPr lang="en-CA" b="1" cap="none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Hidrolik</a:t>
            </a:r>
            <a:r>
              <a:rPr lang="en-CA" b="1" cap="none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b="1" cap="none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Elemanlarda</a:t>
            </a:r>
            <a:r>
              <a:rPr lang="en-CA" b="1" cap="none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en-CA" b="1" cap="none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Sürtünme</a:t>
            </a:r>
            <a:r>
              <a:rPr lang="en-CA" b="1" cap="none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b="1" cap="none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Kayıpları</a:t>
            </a:r>
            <a:r>
              <a:rPr lang="en-CA" b="1" cap="none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b="1" cap="none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Deneyi</a:t>
            </a:r>
            <a:endParaRPr lang="en-CA" b="1" cap="none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2" descr="gazi amblem ile ilgili gÃ¶rsel sonucu">
            <a:extLst>
              <a:ext uri="{FF2B5EF4-FFF2-40B4-BE49-F238E27FC236}">
                <a16:creationId xmlns:a16="http://schemas.microsoft.com/office/drawing/2014/main" xmlns="" id="{909905C8-C1C6-2B1C-F45D-C5660219E4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0373" y="6176373"/>
            <a:ext cx="647123" cy="64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09741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4739" y="1811547"/>
            <a:ext cx="6222521" cy="5046453"/>
          </a:xfrm>
          <a:prstGeom prst="rect">
            <a:avLst/>
          </a:prstGeom>
        </p:spPr>
      </p:pic>
      <p:sp>
        <p:nvSpPr>
          <p:cNvPr id="6" name="Başlık 5">
            <a:extLst>
              <a:ext uri="{FF2B5EF4-FFF2-40B4-BE49-F238E27FC236}">
                <a16:creationId xmlns:a16="http://schemas.microsoft.com/office/drawing/2014/main" xmlns="" id="{BCC715B1-F8DC-EB42-D9EC-AD0CA2183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2800" b="1" cap="none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 Jeti Deneyi</a:t>
            </a:r>
            <a:endParaRPr lang="en-CA" cap="none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2" descr="gazi amblem ile ilgili gÃ¶rsel sonucu">
            <a:extLst>
              <a:ext uri="{FF2B5EF4-FFF2-40B4-BE49-F238E27FC236}">
                <a16:creationId xmlns:a16="http://schemas.microsoft.com/office/drawing/2014/main" xmlns="" id="{F01B3204-3EA8-B4AD-CF8C-C78E0324EF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0373" y="6176373"/>
            <a:ext cx="647123" cy="64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36834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1716" y="1880158"/>
            <a:ext cx="6448568" cy="4977842"/>
          </a:xfrm>
          <a:prstGeom prst="rect">
            <a:avLst/>
          </a:prstGeom>
        </p:spPr>
      </p:pic>
      <p:sp>
        <p:nvSpPr>
          <p:cNvPr id="6" name="Başlık 5">
            <a:extLst>
              <a:ext uri="{FF2B5EF4-FFF2-40B4-BE49-F238E27FC236}">
                <a16:creationId xmlns:a16="http://schemas.microsoft.com/office/drawing/2014/main" xmlns="" id="{F228C206-D689-45D0-00B1-201C774BF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2800" b="1" cap="none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Seri-Paralel Bağlı Pompa Deneyi</a:t>
            </a:r>
            <a:endParaRPr lang="en-CA" cap="none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2" descr="gazi amblem ile ilgili gÃ¶rsel sonucu">
            <a:extLst>
              <a:ext uri="{FF2B5EF4-FFF2-40B4-BE49-F238E27FC236}">
                <a16:creationId xmlns:a16="http://schemas.microsoft.com/office/drawing/2014/main" xmlns="" id="{CC53FE1B-88AF-5E8F-22D7-45D2E357A8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0373" y="6176373"/>
            <a:ext cx="647123" cy="64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68104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45099" y="525428"/>
            <a:ext cx="9250313" cy="1280890"/>
          </a:xfrm>
        </p:spPr>
        <p:txBody>
          <a:bodyPr>
            <a:noAutofit/>
          </a:bodyPr>
          <a:lstStyle/>
          <a:p>
            <a:r>
              <a:rPr lang="tr-T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LABORATUVARLAR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800045" y="4342288"/>
            <a:ext cx="4295955" cy="1622683"/>
          </a:xfrm>
        </p:spPr>
        <p:txBody>
          <a:bodyPr>
            <a:noAutofit/>
          </a:bodyPr>
          <a:lstStyle/>
          <a:p>
            <a:pPr marL="630000" lvl="2" indent="0">
              <a:buNone/>
            </a:pPr>
            <a:r>
              <a:rPr lang="tr-TR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Öğretim Üyeleri</a:t>
            </a:r>
          </a:p>
          <a:p>
            <a:pPr lvl="2"/>
            <a:endParaRPr lang="tr-TR" sz="2000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2"/>
            <a:r>
              <a:rPr lang="tr-TR" sz="2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Prof</a:t>
            </a:r>
            <a:r>
              <a:rPr lang="tr-TR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Dr. Hacı Mehmet ŞAHİN</a:t>
            </a:r>
          </a:p>
          <a:p>
            <a:pPr lvl="2"/>
            <a:r>
              <a:rPr lang="en-CA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tr-TR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Prof. Dr. </a:t>
            </a:r>
            <a:r>
              <a:rPr lang="en-CA" sz="2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Adem</a:t>
            </a:r>
            <a:r>
              <a:rPr lang="en-CA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ACIR</a:t>
            </a:r>
            <a:endParaRPr lang="tr-TR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2"/>
            <a:r>
              <a:rPr lang="tr-TR" sz="2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Prof</a:t>
            </a:r>
            <a:r>
              <a:rPr lang="tr-TR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Dr. İ</a:t>
            </a:r>
            <a:r>
              <a:rPr lang="en-CA" sz="2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lker</a:t>
            </a:r>
            <a:r>
              <a:rPr lang="en-CA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YILMAZ</a:t>
            </a:r>
            <a:endParaRPr lang="tr-TR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630000" lvl="2" indent="0">
              <a:buNone/>
            </a:pPr>
            <a:endParaRPr lang="tr-TR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tr-TR" sz="4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2" descr="gazi amblem ile ilgili gÃ¶rsel sonucu">
            <a:extLst>
              <a:ext uri="{FF2B5EF4-FFF2-40B4-BE49-F238E27FC236}">
                <a16:creationId xmlns:a16="http://schemas.microsoft.com/office/drawing/2014/main" xmlns="" id="{9815A476-3495-DD2D-36E6-8614D33B6B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0373" y="6176373"/>
            <a:ext cx="647123" cy="64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: Köşeleri Yuvarlatılmış 3">
            <a:extLst>
              <a:ext uri="{FF2B5EF4-FFF2-40B4-BE49-F238E27FC236}">
                <a16:creationId xmlns:a16="http://schemas.microsoft.com/office/drawing/2014/main" xmlns="" id="{D00EA914-7FDC-58EC-5E55-E057815F14CA}"/>
              </a:ext>
            </a:extLst>
          </p:cNvPr>
          <p:cNvSpPr/>
          <p:nvPr/>
        </p:nvSpPr>
        <p:spPr>
          <a:xfrm>
            <a:off x="4435415" y="2053087"/>
            <a:ext cx="3321170" cy="923026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TERMODİNAMİK LABORATUVARI</a:t>
            </a:r>
          </a:p>
        </p:txBody>
      </p:sp>
      <p:sp>
        <p:nvSpPr>
          <p:cNvPr id="5" name="Dikdörtgen: Köşeleri Yuvarlatılmış 4">
            <a:extLst>
              <a:ext uri="{FF2B5EF4-FFF2-40B4-BE49-F238E27FC236}">
                <a16:creationId xmlns:a16="http://schemas.microsoft.com/office/drawing/2014/main" xmlns="" id="{61D56D4B-360F-B781-1E95-EEBA25984CE7}"/>
              </a:ext>
            </a:extLst>
          </p:cNvPr>
          <p:cNvSpPr/>
          <p:nvPr/>
        </p:nvSpPr>
        <p:spPr>
          <a:xfrm>
            <a:off x="593785" y="2053087"/>
            <a:ext cx="3321170" cy="923026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ISI TRANSFERİ LABORATUVARI</a:t>
            </a:r>
          </a:p>
        </p:txBody>
      </p:sp>
      <p:sp>
        <p:nvSpPr>
          <p:cNvPr id="6" name="Dikdörtgen: Köşeleri Yuvarlatılmış 5">
            <a:extLst>
              <a:ext uri="{FF2B5EF4-FFF2-40B4-BE49-F238E27FC236}">
                <a16:creationId xmlns:a16="http://schemas.microsoft.com/office/drawing/2014/main" xmlns="" id="{A6BBD3ED-98CD-96F4-87AE-A38C98BDDD94}"/>
              </a:ext>
            </a:extLst>
          </p:cNvPr>
          <p:cNvSpPr/>
          <p:nvPr/>
        </p:nvSpPr>
        <p:spPr>
          <a:xfrm>
            <a:off x="8277045" y="2053087"/>
            <a:ext cx="3321170" cy="923026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AKIŞKANLAR MEKANİĞİ LABORATUVARI</a:t>
            </a: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xmlns="" id="{CB7ADE47-003E-67B8-3350-4491D63308F3}"/>
              </a:ext>
            </a:extLst>
          </p:cNvPr>
          <p:cNvSpPr txBox="1">
            <a:spLocks/>
          </p:cNvSpPr>
          <p:nvPr/>
        </p:nvSpPr>
        <p:spPr>
          <a:xfrm>
            <a:off x="6096000" y="4139512"/>
            <a:ext cx="3896564" cy="202823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0000" lvl="2" indent="0">
              <a:buNone/>
            </a:pPr>
            <a:r>
              <a:rPr lang="tr-TR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Öğretim Elemanları</a:t>
            </a:r>
          </a:p>
          <a:p>
            <a:pPr lvl="2">
              <a:buFont typeface="Wingdings" panose="05000000000000000000" pitchFamily="2" charset="2"/>
              <a:buChar char="v"/>
            </a:pPr>
            <a:r>
              <a:rPr lang="tr-TR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Arş. Gör. Oğuz Kaan ÇİNİCİ</a:t>
            </a:r>
          </a:p>
          <a:p>
            <a:pPr lvl="2">
              <a:buFont typeface="Wingdings" panose="05000000000000000000" pitchFamily="2" charset="2"/>
              <a:buChar char="v"/>
            </a:pPr>
            <a:r>
              <a:rPr lang="tr-TR" sz="2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Arş</a:t>
            </a:r>
            <a:r>
              <a:rPr lang="tr-TR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Gör. </a:t>
            </a:r>
            <a:r>
              <a:rPr lang="tr-TR" sz="2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Yaren GÜVEN</a:t>
            </a:r>
            <a:endParaRPr lang="tr-TR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2">
              <a:buFont typeface="Wingdings" panose="05000000000000000000" pitchFamily="2" charset="2"/>
              <a:buChar char="v"/>
            </a:pPr>
            <a:r>
              <a:rPr lang="tr-TR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Arş. Gör. Coşkun YÜKSEL</a:t>
            </a:r>
          </a:p>
          <a:p>
            <a:pPr lvl="2">
              <a:buFont typeface="Wingdings" panose="05000000000000000000" pitchFamily="2" charset="2"/>
              <a:buChar char="v"/>
            </a:pPr>
            <a:r>
              <a:rPr lang="tr-TR" sz="2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Arş</a:t>
            </a:r>
            <a:r>
              <a:rPr lang="tr-TR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Gör. </a:t>
            </a:r>
            <a:r>
              <a:rPr lang="tr-TR" sz="2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Can ALİCAN</a:t>
            </a:r>
          </a:p>
          <a:p>
            <a:pPr marL="0" indent="0">
              <a:buFont typeface="Wingdings 2" panose="05020102010507070707" pitchFamily="18" charset="2"/>
              <a:buNone/>
            </a:pPr>
            <a:endParaRPr lang="tr-TR" sz="4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23672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>
            <a:extLst>
              <a:ext uri="{FF2B5EF4-FFF2-40B4-BE49-F238E27FC236}">
                <a16:creationId xmlns:a16="http://schemas.microsoft.com/office/drawing/2014/main" xmlns="" id="{C3FF5BD7-1741-28B4-CDD4-210D1AA11ED3}"/>
              </a:ext>
            </a:extLst>
          </p:cNvPr>
          <p:cNvSpPr/>
          <p:nvPr/>
        </p:nvSpPr>
        <p:spPr>
          <a:xfrm>
            <a:off x="284672" y="258792"/>
            <a:ext cx="11550770" cy="5089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2" name="İçerik Yer Tutucusu 4">
            <a:extLst>
              <a:ext uri="{FF2B5EF4-FFF2-40B4-BE49-F238E27FC236}">
                <a16:creationId xmlns:a16="http://schemas.microsoft.com/office/drawing/2014/main" xmlns="" id="{F46FEA32-DD04-9EE3-3BBF-203AE6286E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0953" y="159440"/>
            <a:ext cx="9376375" cy="6539120"/>
          </a:xfrm>
          <a:prstGeom prst="rect">
            <a:avLst/>
          </a:prstGeom>
        </p:spPr>
      </p:pic>
      <p:sp>
        <p:nvSpPr>
          <p:cNvPr id="7" name="Dikdörtgen 6">
            <a:extLst>
              <a:ext uri="{FF2B5EF4-FFF2-40B4-BE49-F238E27FC236}">
                <a16:creationId xmlns:a16="http://schemas.microsoft.com/office/drawing/2014/main" xmlns="" id="{D39D096F-AF7C-762A-588E-C05D8F27B609}"/>
              </a:ext>
            </a:extLst>
          </p:cNvPr>
          <p:cNvSpPr/>
          <p:nvPr/>
        </p:nvSpPr>
        <p:spPr>
          <a:xfrm>
            <a:off x="0" y="0"/>
            <a:ext cx="2268747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2C53573A-6004-A6B4-1C18-FDF5E55CF1AF}"/>
              </a:ext>
            </a:extLst>
          </p:cNvPr>
          <p:cNvSpPr txBox="1"/>
          <p:nvPr/>
        </p:nvSpPr>
        <p:spPr>
          <a:xfrm>
            <a:off x="332116" y="2337064"/>
            <a:ext cx="16045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Deney </a:t>
            </a:r>
          </a:p>
          <a:p>
            <a:pPr algn="ctr"/>
            <a:r>
              <a:rPr lang="tr-TR" sz="32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Raporu </a:t>
            </a:r>
          </a:p>
          <a:p>
            <a:pPr algn="ctr"/>
            <a:r>
              <a:rPr lang="tr-TR" sz="32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Formatı </a:t>
            </a:r>
            <a:endParaRPr lang="en-CA" sz="32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2" descr="gazi amblem ile ilgili gÃ¶rsel sonucu">
            <a:extLst>
              <a:ext uri="{FF2B5EF4-FFF2-40B4-BE49-F238E27FC236}">
                <a16:creationId xmlns:a16="http://schemas.microsoft.com/office/drawing/2014/main" xmlns="" id="{B5D350EA-96E2-B169-5806-14A1AEA891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0373" y="6176373"/>
            <a:ext cx="647123" cy="64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10655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lumMod val="110000"/>
              </a:schemeClr>
            </a:gs>
            <a:gs pos="100000">
              <a:schemeClr val="bg2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10">
            <a:extLst>
              <a:ext uri="{FF2B5EF4-FFF2-40B4-BE49-F238E27FC236}">
                <a16:creationId xmlns:a16="http://schemas.microsoft.com/office/drawing/2014/main" xmlns="" id="{CE8BCA1D-ACDF-4D63-9AA0-366C4F8553D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1999" cy="68580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746228" y="1037967"/>
            <a:ext cx="3054091" cy="4709131"/>
          </a:xfrm>
        </p:spPr>
        <p:txBody>
          <a:bodyPr anchor="ctr">
            <a:normAutofit/>
          </a:bodyPr>
          <a:lstStyle/>
          <a:p>
            <a:r>
              <a:rPr lang="tr-TR" sz="3600" b="1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Dersin Öğrenim Çıktıları</a:t>
            </a:r>
          </a:p>
        </p:txBody>
      </p:sp>
      <p:sp>
        <p:nvSpPr>
          <p:cNvPr id="22" name="Rectangle 12">
            <a:extLst>
              <a:ext uri="{FF2B5EF4-FFF2-40B4-BE49-F238E27FC236}">
                <a16:creationId xmlns:a16="http://schemas.microsoft.com/office/drawing/2014/main" xmlns="" id="{5DB82E3F-D9C4-42E7-AABF-D760C2F5615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CA"/>
          </a:p>
        </p:txBody>
      </p:sp>
      <p:sp>
        <p:nvSpPr>
          <p:cNvPr id="23" name="Rectangle 14">
            <a:extLst>
              <a:ext uri="{FF2B5EF4-FFF2-40B4-BE49-F238E27FC236}">
                <a16:creationId xmlns:a16="http://schemas.microsoft.com/office/drawing/2014/main" xmlns="" id="{5F145784-B126-48E6-B33B-0BEA2EBF188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CA"/>
          </a:p>
        </p:txBody>
      </p:sp>
      <p:sp>
        <p:nvSpPr>
          <p:cNvPr id="24" name="Rectangle 16">
            <a:extLst>
              <a:ext uri="{FF2B5EF4-FFF2-40B4-BE49-F238E27FC236}">
                <a16:creationId xmlns:a16="http://schemas.microsoft.com/office/drawing/2014/main" xmlns="" id="{06AD7FED-ECA8-4F84-9067-C1B1E9610F1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CA"/>
          </a:p>
        </p:txBody>
      </p:sp>
      <p:sp>
        <p:nvSpPr>
          <p:cNvPr id="25" name="Rectangle 18">
            <a:extLst>
              <a:ext uri="{FF2B5EF4-FFF2-40B4-BE49-F238E27FC236}">
                <a16:creationId xmlns:a16="http://schemas.microsoft.com/office/drawing/2014/main" xmlns="" id="{74DF12F2-5059-41AC-A8BD-D5E115CDC26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246851" y="723898"/>
            <a:ext cx="7498616" cy="567690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CA"/>
          </a:p>
        </p:txBody>
      </p:sp>
      <p:pic>
        <p:nvPicPr>
          <p:cNvPr id="5" name="Picture 2" descr="gazi amblem ile ilgili gÃ¶rsel sonucu">
            <a:extLst>
              <a:ext uri="{FF2B5EF4-FFF2-40B4-BE49-F238E27FC236}">
                <a16:creationId xmlns:a16="http://schemas.microsoft.com/office/drawing/2014/main" xmlns="" id="{A623DFC9-4E8F-37D9-E07E-2F70B4720E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0373" y="6176373"/>
            <a:ext cx="647123" cy="64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6" name="İçerik Yer Tutucusu 2">
            <a:extLst>
              <a:ext uri="{FF2B5EF4-FFF2-40B4-BE49-F238E27FC236}">
                <a16:creationId xmlns:a16="http://schemas.microsoft.com/office/drawing/2014/main" xmlns="" id="{40B565D5-4FA1-4381-F481-99193922B01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78107328"/>
              </p:ext>
            </p:extLst>
          </p:nvPr>
        </p:nvGraphicFramePr>
        <p:xfrm>
          <a:off x="4598438" y="1037967"/>
          <a:ext cx="7012370" cy="47091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0204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>
            <a:extLst>
              <a:ext uri="{FF2B5EF4-FFF2-40B4-BE49-F238E27FC236}">
                <a16:creationId xmlns:a16="http://schemas.microsoft.com/office/drawing/2014/main" xmlns="" id="{31CEAF93-48D6-0D39-A99B-0562CC25A06E}"/>
              </a:ext>
            </a:extLst>
          </p:cNvPr>
          <p:cNvSpPr txBox="1">
            <a:spLocks/>
          </p:cNvSpPr>
          <p:nvPr/>
        </p:nvSpPr>
        <p:spPr>
          <a:xfrm>
            <a:off x="1235963" y="292671"/>
            <a:ext cx="9720073" cy="330846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600" kern="1200" cap="all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pPr algn="ctr"/>
            <a:r>
              <a:rPr lang="tr-TR" sz="4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TEŞEKKÜR </a:t>
            </a:r>
            <a:r>
              <a:rPr lang="tr-TR" sz="4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EDERİz</a:t>
            </a:r>
            <a:r>
              <a:rPr lang="tr-TR" sz="4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4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İçerik Yer Tutucusu 5">
            <a:extLst>
              <a:ext uri="{FF2B5EF4-FFF2-40B4-BE49-F238E27FC236}">
                <a16:creationId xmlns:a16="http://schemas.microsoft.com/office/drawing/2014/main" xmlns="" id="{F6B27D57-FE3C-7319-C476-E5929D981C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072" y="6101621"/>
            <a:ext cx="11349316" cy="628650"/>
          </a:xfrm>
          <a:prstGeom prst="rect">
            <a:avLst/>
          </a:prstGeom>
        </p:spPr>
      </p:pic>
      <p:pic>
        <p:nvPicPr>
          <p:cNvPr id="6" name="Picture 2" descr="gazi amblem ile ilgili gÃ¶rsel sonucu">
            <a:extLst>
              <a:ext uri="{FF2B5EF4-FFF2-40B4-BE49-F238E27FC236}">
                <a16:creationId xmlns:a16="http://schemas.microsoft.com/office/drawing/2014/main" xmlns="" id="{A6BA0C31-9269-F4C4-91CC-4914D7CD99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10" y="1037367"/>
            <a:ext cx="1453215" cy="1453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xmlns="" id="{76F7C415-61A3-F240-9ECC-599B48DA7BD2}"/>
              </a:ext>
            </a:extLst>
          </p:cNvPr>
          <p:cNvSpPr txBox="1">
            <a:spLocks/>
          </p:cNvSpPr>
          <p:nvPr/>
        </p:nvSpPr>
        <p:spPr>
          <a:xfrm>
            <a:off x="451795" y="1837113"/>
            <a:ext cx="11288756" cy="502088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600" kern="1200" cap="all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r-TR" sz="2000" cap="none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xmlns="" id="{62C8B13F-2431-6F32-76A8-1A8DC2F03993}"/>
              </a:ext>
            </a:extLst>
          </p:cNvPr>
          <p:cNvSpPr txBox="1"/>
          <p:nvPr/>
        </p:nvSpPr>
        <p:spPr>
          <a:xfrm>
            <a:off x="6535662" y="3601136"/>
            <a:ext cx="4950485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C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mesahin@gazi.edu.tr</a:t>
            </a:r>
            <a:endParaRPr lang="tr-TR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r>
              <a:rPr lang="en-CA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adema@gazi.edu.tr</a:t>
            </a:r>
            <a:endParaRPr lang="tr-TR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r>
              <a:rPr lang="en-CA" b="1" i="0" strike="noStrike" dirty="0" smtClean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ilkeryilmaz@gazi.edu.tr</a:t>
            </a:r>
            <a:endParaRPr lang="tr-TR" b="1" i="0" strike="noStrike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r>
              <a:rPr lang="en-CA" b="1" i="0" strike="noStrike" dirty="0" smtClean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oguzkaancinici@gazi.edu.tr</a:t>
            </a:r>
            <a:endParaRPr lang="tr-TR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r>
              <a:rPr lang="en-CA" b="1" i="0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yarenguven@gazi.edu.tr</a:t>
            </a:r>
            <a:endParaRPr lang="tr-TR" b="1" i="0" strike="noStrike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r>
              <a:rPr lang="en-CA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tr-TR" b="1" dirty="0" err="1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oskunyuksel</a:t>
            </a:r>
            <a:r>
              <a:rPr lang="en-CA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@gazi.edu.tr</a:t>
            </a:r>
            <a:endParaRPr lang="tr-TR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r>
              <a:rPr lang="tr-TR" b="1" dirty="0" err="1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canalican</a:t>
            </a:r>
            <a:r>
              <a:rPr lang="en-CA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@gazi.edu.tr</a:t>
            </a:r>
            <a:endParaRPr lang="tr-TR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44355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azi amblem ile ilgili gÃ¶rsel sonucu">
            <a:extLst>
              <a:ext uri="{FF2B5EF4-FFF2-40B4-BE49-F238E27FC236}">
                <a16:creationId xmlns:a16="http://schemas.microsoft.com/office/drawing/2014/main" xmlns="" id="{F61F116C-56E6-5C79-A636-75B6DF387A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1315" y="6115082"/>
            <a:ext cx="647123" cy="64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05097"/>
            <a:ext cx="5599611" cy="6352903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9611" y="513266"/>
            <a:ext cx="6268827" cy="634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867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FFFE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LABORATUVARDA DİKKAT EDİLMESİ GEREKEN HUSUSLAR</a:t>
            </a:r>
          </a:p>
        </p:txBody>
      </p:sp>
      <p:pic>
        <p:nvPicPr>
          <p:cNvPr id="5" name="Picture 2" descr="gazi amblem ile ilgili gÃ¶rsel sonucu">
            <a:extLst>
              <a:ext uri="{FF2B5EF4-FFF2-40B4-BE49-F238E27FC236}">
                <a16:creationId xmlns:a16="http://schemas.microsoft.com/office/drawing/2014/main" xmlns="" id="{4D3D2B45-267B-3734-1723-BB755E8189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0373" y="6176373"/>
            <a:ext cx="647123" cy="64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İçerik Yer Tutucusu 2">
            <a:extLst>
              <a:ext uri="{FF2B5EF4-FFF2-40B4-BE49-F238E27FC236}">
                <a16:creationId xmlns:a16="http://schemas.microsoft.com/office/drawing/2014/main" xmlns="" id="{986C4FFE-F513-6042-C0BD-86F06CBBF9F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4264780"/>
              </p:ext>
            </p:extLst>
          </p:nvPr>
        </p:nvGraphicFramePr>
        <p:xfrm>
          <a:off x="581025" y="2181225"/>
          <a:ext cx="11029950" cy="36782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6567548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57200" y="1087608"/>
            <a:ext cx="11277600" cy="698999"/>
          </a:xfrm>
        </p:spPr>
        <p:txBody>
          <a:bodyPr>
            <a:normAutofit/>
          </a:bodyPr>
          <a:lstStyle/>
          <a:p>
            <a:r>
              <a:rPr lang="tr-T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LABORATUVARDA DİKKAT EDİLMESİ GEREKEN HUSUSLAR</a:t>
            </a:r>
          </a:p>
        </p:txBody>
      </p:sp>
      <p:graphicFrame>
        <p:nvGraphicFramePr>
          <p:cNvPr id="9" name="İçerik Yer Tutucusu 2">
            <a:extLst>
              <a:ext uri="{FF2B5EF4-FFF2-40B4-BE49-F238E27FC236}">
                <a16:creationId xmlns:a16="http://schemas.microsoft.com/office/drawing/2014/main" xmlns="" id="{CC30A38E-43E8-EC57-37D6-2800A5DB0B1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3203420"/>
              </p:ext>
            </p:extLst>
          </p:nvPr>
        </p:nvGraphicFramePr>
        <p:xfrm>
          <a:off x="457200" y="1671693"/>
          <a:ext cx="11277600" cy="51086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 descr="gazi amblem ile ilgili gÃ¶rsel sonucu">
            <a:extLst>
              <a:ext uri="{FF2B5EF4-FFF2-40B4-BE49-F238E27FC236}">
                <a16:creationId xmlns:a16="http://schemas.microsoft.com/office/drawing/2014/main" xmlns="" id="{DD92D88B-0D1D-C451-ABAD-C37B415C84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0373" y="6176373"/>
            <a:ext cx="647123" cy="64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86473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29517" y="544643"/>
            <a:ext cx="8396500" cy="1280890"/>
          </a:xfrm>
        </p:spPr>
        <p:txBody>
          <a:bodyPr>
            <a:normAutofit/>
          </a:bodyPr>
          <a:lstStyle/>
          <a:p>
            <a:r>
              <a:rPr lang="tr-T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Değerlendirme Kriteri</a:t>
            </a:r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1474361"/>
              </p:ext>
            </p:extLst>
          </p:nvPr>
        </p:nvGraphicFramePr>
        <p:xfrm>
          <a:off x="1732496" y="2218426"/>
          <a:ext cx="8727008" cy="32789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574742">
                  <a:extLst>
                    <a:ext uri="{9D8B030D-6E8A-4147-A177-3AD203B41FA5}">
                      <a16:colId xmlns:a16="http://schemas.microsoft.com/office/drawing/2014/main" xmlns="" val="2401337978"/>
                    </a:ext>
                  </a:extLst>
                </a:gridCol>
                <a:gridCol w="2152266">
                  <a:extLst>
                    <a:ext uri="{9D8B030D-6E8A-4147-A177-3AD203B41FA5}">
                      <a16:colId xmlns:a16="http://schemas.microsoft.com/office/drawing/2014/main" xmlns="" val="3679837815"/>
                    </a:ext>
                  </a:extLst>
                </a:gridCol>
              </a:tblGrid>
              <a:tr h="73705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Değerlendirme Kriteri</a:t>
                      </a:r>
                      <a:endParaRPr lang="tr-TR" sz="2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Katkısı (%)</a:t>
                      </a:r>
                      <a:endParaRPr lang="tr-TR" sz="2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433634108"/>
                  </a:ext>
                </a:extLst>
              </a:tr>
              <a:tr h="737528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Deney Raporu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Toplam 10 deney için her bir deney föyünden alınacak puanların aritmetik ortalaması</a:t>
                      </a:r>
                      <a:endParaRPr kumimoji="0" lang="tr-T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40</a:t>
                      </a:r>
                      <a:endParaRPr lang="tr-TR" sz="2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214228271"/>
                  </a:ext>
                </a:extLst>
              </a:tr>
              <a:tr h="737528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Kısa</a:t>
                      </a:r>
                      <a:r>
                        <a:rPr lang="tr-TR" sz="2800" b="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tr-TR" sz="2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Sınav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Toplam 2 kısa sınavın aritmetik ortalaması</a:t>
                      </a:r>
                      <a:endParaRPr lang="tr-TR" sz="24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</a:t>
                      </a:r>
                      <a:endParaRPr lang="tr-TR" sz="2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052799042"/>
                  </a:ext>
                </a:extLst>
              </a:tr>
              <a:tr h="737528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Yarıyıl Sonu Sınavı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40</a:t>
                      </a:r>
                      <a:endParaRPr lang="tr-TR" sz="2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723106492"/>
                  </a:ext>
                </a:extLst>
              </a:tr>
            </a:tbl>
          </a:graphicData>
        </a:graphic>
      </p:graphicFrame>
      <p:pic>
        <p:nvPicPr>
          <p:cNvPr id="5" name="Picture 2" descr="gazi amblem ile ilgili gÃ¶rsel sonucu">
            <a:extLst>
              <a:ext uri="{FF2B5EF4-FFF2-40B4-BE49-F238E27FC236}">
                <a16:creationId xmlns:a16="http://schemas.microsoft.com/office/drawing/2014/main" xmlns="" id="{67FCDE8F-B4C2-8CA5-2573-AF2B17504B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0373" y="6176373"/>
            <a:ext cx="647123" cy="64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36370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1A59258C-AAC2-41CD-973C-7439B122A3F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54516B72-0116-42B2-82A2-B11218A3663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0"/>
            <a:ext cx="611319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43468" y="1033389"/>
            <a:ext cx="4826256" cy="4825409"/>
          </a:xfrm>
        </p:spPr>
        <p:txBody>
          <a:bodyPr anchor="ctr">
            <a:normAutofit/>
          </a:bodyPr>
          <a:lstStyle/>
          <a:p>
            <a:r>
              <a:rPr lang="tr-TR" sz="5400" b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ISI TRANSFERİ LABORATUVARI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7CDB507F-21B7-4C27-B0FC-D9C465C6DB4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42579" y="460868"/>
            <a:ext cx="4828032" cy="11165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CA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7AB1AE17-B7A3-4363-95CD-25441E2FF1F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782774" y="460868"/>
            <a:ext cx="4828032" cy="11165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CA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755769" y="1033390"/>
            <a:ext cx="4855037" cy="4825409"/>
          </a:xfrm>
          <a:ln w="57150">
            <a:noFill/>
          </a:ln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tr-TR" sz="20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DENEYLER</a:t>
            </a:r>
          </a:p>
          <a:p>
            <a:pPr lvl="1"/>
            <a:r>
              <a:rPr lang="tr-TR" sz="20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Isı İletim Katsayısı Tespiti Deneyi</a:t>
            </a:r>
          </a:p>
          <a:p>
            <a:pPr lvl="1"/>
            <a:r>
              <a:rPr lang="tr-TR" sz="20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Doğal ve Zorlanmış Taşınım Deneyi</a:t>
            </a:r>
          </a:p>
          <a:p>
            <a:pPr lvl="1"/>
            <a:r>
              <a:rPr lang="tr-TR" sz="20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Sudan Suya Türbülanslı Akış Isı Değiştirici Deneyi</a:t>
            </a:r>
          </a:p>
        </p:txBody>
      </p:sp>
      <p:pic>
        <p:nvPicPr>
          <p:cNvPr id="5" name="Picture 2" descr="gazi amblem ile ilgili gÃ¶rsel sonucu">
            <a:extLst>
              <a:ext uri="{FF2B5EF4-FFF2-40B4-BE49-F238E27FC236}">
                <a16:creationId xmlns:a16="http://schemas.microsoft.com/office/drawing/2014/main" xmlns="" id="{34E5EF52-3A11-3EE3-D3FA-1613334926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0373" y="6176373"/>
            <a:ext cx="647123" cy="64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50136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2696" y="1939506"/>
            <a:ext cx="8906608" cy="4676775"/>
          </a:xfrm>
          <a:prstGeom prst="rect">
            <a:avLst/>
          </a:prstGeom>
        </p:spPr>
      </p:pic>
      <p:sp>
        <p:nvSpPr>
          <p:cNvPr id="6" name="Başlık 5">
            <a:extLst>
              <a:ext uri="{FF2B5EF4-FFF2-40B4-BE49-F238E27FC236}">
                <a16:creationId xmlns:a16="http://schemas.microsoft.com/office/drawing/2014/main" xmlns="" id="{B1647262-8C43-4214-136B-89CE3BAB99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lvl="1" indent="-342900"/>
            <a:r>
              <a:rPr lang="tr-TR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Isı İletim Katsayısı Tespiti Deneyi</a:t>
            </a:r>
          </a:p>
        </p:txBody>
      </p:sp>
      <p:pic>
        <p:nvPicPr>
          <p:cNvPr id="2" name="Picture 2" descr="gazi amblem ile ilgili gÃ¶rsel sonucu">
            <a:extLst>
              <a:ext uri="{FF2B5EF4-FFF2-40B4-BE49-F238E27FC236}">
                <a16:creationId xmlns:a16="http://schemas.microsoft.com/office/drawing/2014/main" xmlns="" id="{A12FD9B7-55EE-B477-03B7-944599FAA4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0373" y="6176373"/>
            <a:ext cx="647123" cy="64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51726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lang="tr-TR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Doğal ve Zorlanmış Taşınım Deneyi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9980" y="1930879"/>
            <a:ext cx="7232040" cy="4752975"/>
          </a:xfrm>
          <a:prstGeom prst="rect">
            <a:avLst/>
          </a:prstGeom>
        </p:spPr>
      </p:pic>
      <p:pic>
        <p:nvPicPr>
          <p:cNvPr id="3" name="Picture 2" descr="gazi amblem ile ilgili gÃ¶rsel sonucu">
            <a:extLst>
              <a:ext uri="{FF2B5EF4-FFF2-40B4-BE49-F238E27FC236}">
                <a16:creationId xmlns:a16="http://schemas.microsoft.com/office/drawing/2014/main" xmlns="" id="{F0760FB8-3787-3F0F-B16F-864DAF9EE5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0373" y="6176373"/>
            <a:ext cx="647123" cy="64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588737"/>
      </p:ext>
    </p:extLst>
  </p:cSld>
  <p:clrMapOvr>
    <a:masterClrMapping/>
  </p:clrMapOvr>
</p:sld>
</file>

<file path=ppt/theme/theme1.xml><?xml version="1.0" encoding="utf-8"?>
<a:theme xmlns:a="http://schemas.openxmlformats.org/drawingml/2006/main" name="Kar Payı">
  <a:themeElements>
    <a:clrScheme name="Kar Payı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1A3260"/>
      </a:accent1>
      <a:accent2>
        <a:srgbClr val="4590B8"/>
      </a:accent2>
      <a:accent3>
        <a:srgbClr val="45CBE8"/>
      </a:accent3>
      <a:accent4>
        <a:srgbClr val="969FA7"/>
      </a:accent4>
      <a:accent5>
        <a:srgbClr val="A2C777"/>
      </a:accent5>
      <a:accent6>
        <a:srgbClr val="42955F"/>
      </a:accent6>
      <a:hlink>
        <a:srgbClr val="828282"/>
      </a:hlink>
      <a:folHlink>
        <a:srgbClr val="A5A5A5"/>
      </a:folHlink>
    </a:clrScheme>
    <a:fontScheme name="Kar Payı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Kar Payı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66F1C100-1D2B-4BEA-AD01-C4F230B3B96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816</TotalTime>
  <Words>459</Words>
  <Application>Microsoft Office PowerPoint</Application>
  <PresentationFormat>Geniş ekran</PresentationFormat>
  <Paragraphs>85</Paragraphs>
  <Slides>22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9" baseType="lpstr">
      <vt:lpstr>Arial</vt:lpstr>
      <vt:lpstr>Calibri</vt:lpstr>
      <vt:lpstr>Century Gothic</vt:lpstr>
      <vt:lpstr>Gill Sans MT</vt:lpstr>
      <vt:lpstr>Wingdings</vt:lpstr>
      <vt:lpstr>Wingdings 2</vt:lpstr>
      <vt:lpstr>Kar Payı</vt:lpstr>
      <vt:lpstr>ESM354  ENERJİ UYGULAMALARI LAB. 2 DERSİ</vt:lpstr>
      <vt:lpstr>LABORATUVARLAR</vt:lpstr>
      <vt:lpstr>PowerPoint Sunusu</vt:lpstr>
      <vt:lpstr>LABORATUVARDA DİKKAT EDİLMESİ GEREKEN HUSUSLAR</vt:lpstr>
      <vt:lpstr>LABORATUVARDA DİKKAT EDİLMESİ GEREKEN HUSUSLAR</vt:lpstr>
      <vt:lpstr>Değerlendirme Kriteri</vt:lpstr>
      <vt:lpstr>ISI TRANSFERİ LABORATUVARI</vt:lpstr>
      <vt:lpstr>Isı İletim Katsayısı Tespiti Deneyi</vt:lpstr>
      <vt:lpstr>Doğal ve Zorlanmış Taşınım Deneyi</vt:lpstr>
      <vt:lpstr>Sudan Suya Türbülanslı Akış Isı Değiştirici Deneyi</vt:lpstr>
      <vt:lpstr>TERMODİNAMİK LABORATUVARI</vt:lpstr>
      <vt:lpstr>Isı Pompası Deneyi</vt:lpstr>
      <vt:lpstr>İklimlendirme Sistemi Deneyi </vt:lpstr>
      <vt:lpstr>Yenilenebilir Enerji Eğitim Seti Deneyi</vt:lpstr>
      <vt:lpstr>AKIŞKANLAR MEKANİĞİ LABORATUVARI</vt:lpstr>
      <vt:lpstr>Bernoulli Deneyi</vt:lpstr>
      <vt:lpstr>Borularda Ve Hidrolik Elemanlarda  Sürtünme Kayıpları Deneyi</vt:lpstr>
      <vt:lpstr>Su Jeti Deneyi</vt:lpstr>
      <vt:lpstr>Seri-Paralel Bağlı Pompa Deneyi</vt:lpstr>
      <vt:lpstr>PowerPoint Sunusu</vt:lpstr>
      <vt:lpstr>Dersin Öğrenim Çıktıları</vt:lpstr>
      <vt:lpstr>PowerPoint Sunusu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BUHAR SIKIŞTIRMALI SOĞUTMA SİSTEMLERİ</dc:title>
  <dc:creator>Mustafa Aktaş</dc:creator>
  <cp:lastModifiedBy>Microsoft hesabı</cp:lastModifiedBy>
  <cp:revision>136</cp:revision>
  <dcterms:created xsi:type="dcterms:W3CDTF">2019-12-11T12:21:08Z</dcterms:created>
  <dcterms:modified xsi:type="dcterms:W3CDTF">2026-02-16T07:51:22Z</dcterms:modified>
</cp:coreProperties>
</file>